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</p:sldMasterIdLst>
  <p:notesMasterIdLst>
    <p:notesMasterId r:id="rId7"/>
  </p:notesMasterIdLst>
  <p:sldIdLst>
    <p:sldId id="351" r:id="rId5"/>
    <p:sldId id="331" r:id="rId6"/>
    <p:sldId id="332" r:id="rId8"/>
    <p:sldId id="353" r:id="rId9"/>
    <p:sldId id="307" r:id="rId10"/>
    <p:sldId id="358" r:id="rId11"/>
    <p:sldId id="359" r:id="rId12"/>
    <p:sldId id="360" r:id="rId13"/>
    <p:sldId id="363" r:id="rId14"/>
    <p:sldId id="364" r:id="rId15"/>
    <p:sldId id="3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0914A"/>
    <a:srgbClr val="F08A3E"/>
    <a:srgbClr val="5B9BD5"/>
    <a:srgbClr val="054487"/>
    <a:srgbClr val="F9A845"/>
    <a:srgbClr val="E64823"/>
    <a:srgbClr val="A2D668"/>
    <a:srgbClr val="FAAB4C"/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28" y="192"/>
      </p:cViewPr>
      <p:guideLst>
        <p:guide orient="horz" pos="2308"/>
        <p:guide pos="472"/>
        <p:guide orient="horz" pos="608"/>
        <p:guide orient="horz" pos="4069"/>
        <p:guide pos="7048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5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E5A5-B31C-4F1F-8479-B6261A783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5CFB-490D-42C4-A97C-4EAA9D5423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48" name="椭圆 147"/>
          <p:cNvSpPr>
            <a:spLocks noChangeAspect="1"/>
          </p:cNvSpPr>
          <p:nvPr userDrawn="1"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5" name="文本框 154"/>
          <p:cNvSpPr txBox="1"/>
          <p:nvPr userDrawn="1"/>
        </p:nvSpPr>
        <p:spPr>
          <a:xfrm>
            <a:off x="1795480" y="376257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方正粗活意简体"/>
                <a:ea typeface="方正正纤黑简体" panose="02000000000000000000" pitchFamily="2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方正粗活意简体"/>
                <a:ea typeface="方正正纤黑简体" panose="02000000000000000000" pitchFamily="2" charset="-122"/>
              </a:rPr>
              <a:t>图表研究院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方正粗活意简体"/>
              <a:ea typeface="方正正纤黑简体" panose="02000000000000000000" pitchFamily="2" charset="-122"/>
            </a:endParaRPr>
          </a:p>
        </p:txBody>
      </p:sp>
      <p:sp>
        <p:nvSpPr>
          <p:cNvPr id="156" name="文本框 155"/>
          <p:cNvSpPr txBox="1"/>
          <p:nvPr userDrawn="1"/>
        </p:nvSpPr>
        <p:spPr>
          <a:xfrm>
            <a:off x="1809103" y="745589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55600" dist="190500" dir="3000000" algn="t" rotWithShape="0">
                    <a:prstClr val="black">
                      <a:alpha val="40000"/>
                    </a:prstClr>
                  </a:out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lvl="0"/>
            <a:r>
              <a:rPr lang="en-US" altLang="zh-CN" sz="1100" dirty="0" smtClean="0">
                <a:effectLst/>
                <a:latin typeface="方正正纤黑简体" panose="02000000000000000000" pitchFamily="2" charset="-122"/>
                <a:ea typeface="方正正纤黑简体" panose="02000000000000000000" pitchFamily="2" charset="-122"/>
                <a:cs typeface="Verdana" panose="020B0604030504040204" pitchFamily="34" charset="0"/>
              </a:rPr>
              <a:t>PPT CHART ACADEMY</a:t>
            </a:r>
            <a:endParaRPr lang="zh-CN" altLang="en-US" sz="1100" dirty="0">
              <a:effectLst/>
              <a:latin typeface="方正正纤黑简体" panose="02000000000000000000" pitchFamily="2" charset="-122"/>
              <a:ea typeface="方正正纤黑简体" panose="02000000000000000000" pitchFamily="2" charset="-122"/>
              <a:cs typeface="Verdana" panose="020B0604030504040204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文本框 1"/>
          <p:cNvSpPr txBox="1"/>
          <p:nvPr userDrawn="1"/>
        </p:nvSpPr>
        <p:spPr>
          <a:xfrm>
            <a:off x="7689666" y="6485775"/>
            <a:ext cx="3926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 smtClean="0">
                <a:solidFill>
                  <a:schemeClr val="bg1"/>
                </a:solidFill>
              </a:rPr>
              <a:t>XYPPT.YANJ.CN  </a:t>
            </a:r>
            <a:r>
              <a:rPr lang="zh-CN" altLang="en-US" sz="1800" dirty="0" smtClean="0">
                <a:solidFill>
                  <a:schemeClr val="bg1"/>
                </a:solidFill>
              </a:rPr>
              <a:t>新浪微博</a:t>
            </a:r>
            <a:r>
              <a:rPr lang="en-US" altLang="zh-CN" sz="1800" dirty="0" smtClean="0">
                <a:solidFill>
                  <a:schemeClr val="bg1"/>
                </a:solidFill>
              </a:rPr>
              <a:t>@</a:t>
            </a:r>
            <a:r>
              <a:rPr lang="zh-CN" altLang="en-US" sz="1800" dirty="0" smtClean="0">
                <a:solidFill>
                  <a:schemeClr val="bg1"/>
                </a:solidFill>
              </a:rPr>
              <a:t>六月雪</a:t>
            </a:r>
            <a:r>
              <a:rPr lang="en-US" altLang="zh-CN" sz="1800" dirty="0" smtClean="0">
                <a:solidFill>
                  <a:schemeClr val="bg1"/>
                </a:solidFill>
              </a:rPr>
              <a:t>_1    </a:t>
            </a:r>
            <a:endParaRPr lang="zh-CN" altLang="en-US" sz="18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1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7"/>
          <p:cNvSpPr/>
          <p:nvPr/>
        </p:nvSpPr>
        <p:spPr>
          <a:xfrm>
            <a:off x="3177540" y="0"/>
            <a:ext cx="9005570" cy="6858000"/>
          </a:xfrm>
          <a:custGeom>
            <a:avLst/>
            <a:gdLst>
              <a:gd name="txL" fmla="*/ 0 w 6350881"/>
              <a:gd name="txT" fmla="*/ 0 h 6858000"/>
              <a:gd name="txR" fmla="*/ 6350881 w 6350881"/>
              <a:gd name="txB" fmla="*/ 6858000 h 6858000"/>
            </a:gdLst>
            <a:ahLst/>
            <a:cxnLst>
              <a:cxn ang="0">
                <a:pos x="6932" y="0"/>
              </a:cxn>
              <a:cxn ang="0">
                <a:pos x="6350881" y="0"/>
              </a:cxn>
              <a:cxn ang="0">
                <a:pos x="6350881" y="6858000"/>
              </a:cxn>
              <a:cxn ang="0">
                <a:pos x="0" y="6858000"/>
              </a:cxn>
              <a:cxn ang="0">
                <a:pos x="260303" y="6676908"/>
              </a:cxn>
              <a:cxn ang="0">
                <a:pos x="2861394" y="4082772"/>
              </a:cxn>
              <a:cxn ang="0">
                <a:pos x="2863133" y="2783926"/>
              </a:cxn>
              <a:cxn ang="0">
                <a:pos x="268996" y="182835"/>
              </a:cxn>
              <a:cxn ang="0">
                <a:pos x="6932" y="0"/>
              </a:cxn>
            </a:cxnLst>
            <a:rect l="txL" t="txT" r="txR" b="txB"/>
            <a:pathLst>
              <a:path w="6350881" h="6858000">
                <a:moveTo>
                  <a:pt x="6932" y="0"/>
                </a:moveTo>
                <a:lnTo>
                  <a:pt x="6350881" y="0"/>
                </a:lnTo>
                <a:lnTo>
                  <a:pt x="6350881" y="6858000"/>
                </a:lnTo>
                <a:lnTo>
                  <a:pt x="0" y="6858000"/>
                </a:lnTo>
                <a:cubicBezTo>
                  <a:pt x="94478" y="6815102"/>
                  <a:pt x="182596" y="6754408"/>
                  <a:pt x="260303" y="6676908"/>
                </a:cubicBezTo>
                <a:lnTo>
                  <a:pt x="2861394" y="4082772"/>
                </a:lnTo>
                <a:cubicBezTo>
                  <a:pt x="3220541" y="3724586"/>
                  <a:pt x="3221319" y="3143073"/>
                  <a:pt x="2863133" y="2783926"/>
                </a:cubicBezTo>
                <a:lnTo>
                  <a:pt x="268996" y="182835"/>
                </a:lnTo>
                <a:cubicBezTo>
                  <a:pt x="190879" y="104508"/>
                  <a:pt x="102139" y="43226"/>
                  <a:pt x="6932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1" name="TextBox 10"/>
          <p:cNvSpPr txBox="1"/>
          <p:nvPr/>
        </p:nvSpPr>
        <p:spPr>
          <a:xfrm>
            <a:off x="6497638" y="981075"/>
            <a:ext cx="4062412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defRPr/>
            </a:pPr>
            <a:r>
              <a:rPr lang="zh-CN" altLang="en-US" sz="3600" b="1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云校园</a:t>
            </a:r>
            <a:endParaRPr lang="zh-CN" altLang="en-US" sz="3600" b="1" spc="200" dirty="0" smtClean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600" b="1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                  </a:t>
            </a:r>
            <a:r>
              <a:rPr lang="en-US" altLang="zh-CN" b="1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专业的教育云服务平台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TextBox 11"/>
          <p:cNvSpPr txBox="1"/>
          <p:nvPr/>
        </p:nvSpPr>
        <p:spPr>
          <a:xfrm>
            <a:off x="6855460" y="4718050"/>
            <a:ext cx="4912360" cy="746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lvl="0" indent="-285750" eaLnBrk="1" hangingPunct="1"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为学校建立自己的智慧云校园。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eaLnBrk="1" hangingPunct="1">
              <a:buChar char="•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丰富的教学资源和技术支持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eaLnBrk="1" hangingPunct="1">
              <a:buChar char="•"/>
            </a:pP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全方位培训体系和售后服务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2512060"/>
            <a:ext cx="4027805" cy="1127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206" name="文本框 2"/>
          <p:cNvSpPr/>
          <p:nvPr/>
        </p:nvSpPr>
        <p:spPr>
          <a:xfrm>
            <a:off x="4385945" y="551180"/>
            <a:ext cx="4269105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开通过程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90065" y="3673475"/>
            <a:ext cx="8187055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 algn="l"/>
            <a:r>
              <a:rPr sz="1400" b="0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产品售前培训     签订合同，支付费用    开通微课云      教师微课培训    7*12小时售后服务</a:t>
            </a:r>
            <a:endParaRPr sz="1400" b="0" u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49780" y="2613025"/>
            <a:ext cx="888365" cy="8877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" name="椭圆 2"/>
          <p:cNvSpPr/>
          <p:nvPr/>
        </p:nvSpPr>
        <p:spPr>
          <a:xfrm>
            <a:off x="3744595" y="2613025"/>
            <a:ext cx="888365" cy="8877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4" name="椭圆 3"/>
          <p:cNvSpPr/>
          <p:nvPr/>
        </p:nvSpPr>
        <p:spPr>
          <a:xfrm>
            <a:off x="5325110" y="2613025"/>
            <a:ext cx="888365" cy="8877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6" name="椭圆 5"/>
          <p:cNvSpPr/>
          <p:nvPr/>
        </p:nvSpPr>
        <p:spPr>
          <a:xfrm>
            <a:off x="6866255" y="2613025"/>
            <a:ext cx="888365" cy="8877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7" name="椭圆 6"/>
          <p:cNvSpPr/>
          <p:nvPr/>
        </p:nvSpPr>
        <p:spPr>
          <a:xfrm>
            <a:off x="8217535" y="2613025"/>
            <a:ext cx="888365" cy="8877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525" y="2074545"/>
            <a:ext cx="12200890" cy="1998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0280" y="1334770"/>
            <a:ext cx="3390265" cy="5219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775" y="4391025"/>
            <a:ext cx="2239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</a:rPr>
              <a:t>xiaoyuan.vko.cn</a:t>
            </a:r>
            <a:endParaRPr lang="en-US" altLang="zh-CN" sz="20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05130"/>
            <a:ext cx="3684905" cy="1031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4" name="组合 102"/>
          <p:cNvGrpSpPr/>
          <p:nvPr/>
        </p:nvGrpSpPr>
        <p:grpSpPr>
          <a:xfrm rot="14317755">
            <a:off x="10372725" y="631825"/>
            <a:ext cx="433388" cy="434975"/>
            <a:chOff x="0" y="0"/>
            <a:chExt cx="671513" cy="671513"/>
          </a:xfrm>
        </p:grpSpPr>
        <p:sp>
          <p:nvSpPr>
            <p:cNvPr id="5155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C9D327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Freeform 6"/>
            <p:cNvSpPr/>
            <p:nvPr/>
          </p:nvSpPr>
          <p:spPr>
            <a:xfrm>
              <a:off x="90491" y="130564"/>
              <a:ext cx="503232" cy="418324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57" name="组合 105"/>
          <p:cNvGrpSpPr/>
          <p:nvPr/>
        </p:nvGrpSpPr>
        <p:grpSpPr>
          <a:xfrm rot="18474467">
            <a:off x="9993313" y="1414463"/>
            <a:ext cx="285750" cy="285750"/>
            <a:chOff x="0" y="0"/>
            <a:chExt cx="671513" cy="671513"/>
          </a:xfrm>
        </p:grpSpPr>
        <p:sp>
          <p:nvSpPr>
            <p:cNvPr id="5158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FAB51C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59" name="Freeform 6"/>
            <p:cNvSpPr/>
            <p:nvPr/>
          </p:nvSpPr>
          <p:spPr>
            <a:xfrm>
              <a:off x="108120" y="129383"/>
              <a:ext cx="506076" cy="420686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60" name="组合 107"/>
          <p:cNvGrpSpPr/>
          <p:nvPr/>
        </p:nvGrpSpPr>
        <p:grpSpPr>
          <a:xfrm rot="18467485">
            <a:off x="9983788" y="1403350"/>
            <a:ext cx="312737" cy="312738"/>
            <a:chOff x="0" y="0"/>
            <a:chExt cx="552447" cy="552447"/>
          </a:xfrm>
        </p:grpSpPr>
        <p:sp>
          <p:nvSpPr>
            <p:cNvPr id="5161" name="Oval 5"/>
            <p:cNvSpPr/>
            <p:nvPr/>
          </p:nvSpPr>
          <p:spPr>
            <a:xfrm>
              <a:off x="0" y="0"/>
              <a:ext cx="552447" cy="552447"/>
            </a:xfrm>
            <a:prstGeom prst="ellipse">
              <a:avLst/>
            </a:prstGeom>
            <a:solidFill>
              <a:srgbClr val="FAB41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62" name="Freeform 6"/>
            <p:cNvSpPr/>
            <p:nvPr/>
          </p:nvSpPr>
          <p:spPr>
            <a:xfrm>
              <a:off x="58073" y="93803"/>
              <a:ext cx="446750" cy="37137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63" name="组合 104"/>
          <p:cNvGrpSpPr/>
          <p:nvPr/>
        </p:nvGrpSpPr>
        <p:grpSpPr>
          <a:xfrm rot="3938448" flipV="1">
            <a:off x="9940925" y="771525"/>
            <a:ext cx="257175" cy="255588"/>
            <a:chOff x="0" y="0"/>
            <a:chExt cx="671513" cy="671513"/>
          </a:xfrm>
        </p:grpSpPr>
        <p:sp>
          <p:nvSpPr>
            <p:cNvPr id="5164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ED6923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65" name="Freeform 6"/>
            <p:cNvSpPr/>
            <p:nvPr/>
          </p:nvSpPr>
          <p:spPr>
            <a:xfrm>
              <a:off x="71884" y="115096"/>
              <a:ext cx="540446" cy="44926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66" name="组合 109"/>
          <p:cNvGrpSpPr/>
          <p:nvPr/>
        </p:nvGrpSpPr>
        <p:grpSpPr>
          <a:xfrm rot="14727532">
            <a:off x="9445625" y="785813"/>
            <a:ext cx="255588" cy="257175"/>
            <a:chOff x="0" y="0"/>
            <a:chExt cx="671513" cy="671513"/>
          </a:xfrm>
        </p:grpSpPr>
        <p:sp>
          <p:nvSpPr>
            <p:cNvPr id="5167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C7D138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68" name="Freeform 6"/>
            <p:cNvSpPr/>
            <p:nvPr/>
          </p:nvSpPr>
          <p:spPr>
            <a:xfrm>
              <a:off x="76655" y="119062"/>
              <a:ext cx="530904" cy="441328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69" name="组合 108"/>
          <p:cNvGrpSpPr/>
          <p:nvPr/>
        </p:nvGrpSpPr>
        <p:grpSpPr>
          <a:xfrm rot="16200000">
            <a:off x="9648825" y="1230313"/>
            <a:ext cx="307975" cy="309562"/>
            <a:chOff x="0" y="0"/>
            <a:chExt cx="671513" cy="671513"/>
          </a:xfrm>
        </p:grpSpPr>
        <p:sp>
          <p:nvSpPr>
            <p:cNvPr id="5170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5FB2D3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71" name="Freeform 6"/>
            <p:cNvSpPr/>
            <p:nvPr/>
          </p:nvSpPr>
          <p:spPr>
            <a:xfrm>
              <a:off x="85339" y="126280"/>
              <a:ext cx="514580" cy="42776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72" name="组合 110"/>
          <p:cNvGrpSpPr/>
          <p:nvPr/>
        </p:nvGrpSpPr>
        <p:grpSpPr>
          <a:xfrm rot="13367452">
            <a:off x="8788400" y="1163638"/>
            <a:ext cx="285750" cy="285750"/>
            <a:chOff x="0" y="0"/>
            <a:chExt cx="671513" cy="674688"/>
          </a:xfrm>
        </p:grpSpPr>
        <p:sp>
          <p:nvSpPr>
            <p:cNvPr id="5173" name="AutoShape 3"/>
            <p:cNvSpPr>
              <a:spLocks noChangeAspect="1" noTextEdit="1"/>
            </p:cNvSpPr>
            <p:nvPr/>
          </p:nvSpPr>
          <p:spPr>
            <a:xfrm>
              <a:off x="4762" y="0"/>
              <a:ext cx="663575" cy="6746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74" name="Oval 5"/>
            <p:cNvSpPr/>
            <p:nvPr/>
          </p:nvSpPr>
          <p:spPr>
            <a:xfrm>
              <a:off x="0" y="0"/>
              <a:ext cx="671513" cy="671513"/>
            </a:xfrm>
            <a:prstGeom prst="ellipse">
              <a:avLst/>
            </a:prstGeom>
            <a:solidFill>
              <a:srgbClr val="1987BB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75" name="Freeform 6"/>
            <p:cNvSpPr/>
            <p:nvPr/>
          </p:nvSpPr>
          <p:spPr>
            <a:xfrm>
              <a:off x="90298" y="130405"/>
              <a:ext cx="503618" cy="41864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76" name="组合 112"/>
          <p:cNvGrpSpPr/>
          <p:nvPr/>
        </p:nvGrpSpPr>
        <p:grpSpPr>
          <a:xfrm rot="18585650">
            <a:off x="9264650" y="1290638"/>
            <a:ext cx="200025" cy="200025"/>
            <a:chOff x="0" y="0"/>
            <a:chExt cx="1103314" cy="1103310"/>
          </a:xfrm>
        </p:grpSpPr>
        <p:sp>
          <p:nvSpPr>
            <p:cNvPr id="5177" name="Oval 5"/>
            <p:cNvSpPr/>
            <p:nvPr/>
          </p:nvSpPr>
          <p:spPr>
            <a:xfrm>
              <a:off x="0" y="0"/>
              <a:ext cx="1103314" cy="1103310"/>
            </a:xfrm>
            <a:prstGeom prst="ellipse">
              <a:avLst/>
            </a:prstGeom>
            <a:solidFill>
              <a:srgbClr val="8AAE45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78" name="Freeform 6"/>
            <p:cNvSpPr/>
            <p:nvPr/>
          </p:nvSpPr>
          <p:spPr>
            <a:xfrm>
              <a:off x="119240" y="190047"/>
              <a:ext cx="885702" cy="736258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79" name="组合 58"/>
          <p:cNvGrpSpPr/>
          <p:nvPr/>
        </p:nvGrpSpPr>
        <p:grpSpPr>
          <a:xfrm rot="-5672259" flipV="1">
            <a:off x="323850" y="520700"/>
            <a:ext cx="292100" cy="290513"/>
            <a:chOff x="0" y="0"/>
            <a:chExt cx="588379" cy="588379"/>
          </a:xfrm>
        </p:grpSpPr>
        <p:sp>
          <p:nvSpPr>
            <p:cNvPr id="5180" name="Oval 5"/>
            <p:cNvSpPr/>
            <p:nvPr/>
          </p:nvSpPr>
          <p:spPr>
            <a:xfrm rot="13424551">
              <a:off x="0" y="0"/>
              <a:ext cx="588379" cy="588379"/>
            </a:xfrm>
            <a:prstGeom prst="ellipse">
              <a:avLst/>
            </a:prstGeom>
            <a:solidFill>
              <a:srgbClr val="1985BA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81" name="Freeform 6"/>
            <p:cNvSpPr/>
            <p:nvPr/>
          </p:nvSpPr>
          <p:spPr>
            <a:xfrm rot="13424551">
              <a:off x="71642" y="109191"/>
              <a:ext cx="445095" cy="369996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182" name="组合 2"/>
          <p:cNvGrpSpPr/>
          <p:nvPr/>
        </p:nvGrpSpPr>
        <p:grpSpPr>
          <a:xfrm rot="2804285">
            <a:off x="1251585" y="2505075"/>
            <a:ext cx="225425" cy="227013"/>
            <a:chOff x="0" y="0"/>
            <a:chExt cx="671513" cy="673100"/>
          </a:xfrm>
        </p:grpSpPr>
        <p:sp>
          <p:nvSpPr>
            <p:cNvPr id="5183" name="Oval 5"/>
            <p:cNvSpPr/>
            <p:nvPr/>
          </p:nvSpPr>
          <p:spPr>
            <a:xfrm>
              <a:off x="0" y="0"/>
              <a:ext cx="671513" cy="673100"/>
            </a:xfrm>
            <a:prstGeom prst="ellipse">
              <a:avLst/>
            </a:prstGeom>
            <a:solidFill>
              <a:srgbClr val="43BBE2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84" name="Freeform 6"/>
            <p:cNvSpPr/>
            <p:nvPr/>
          </p:nvSpPr>
          <p:spPr>
            <a:xfrm>
              <a:off x="73025" y="121326"/>
              <a:ext cx="525462" cy="43680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86" name="Oval 5"/>
          <p:cNvSpPr/>
          <p:nvPr/>
        </p:nvSpPr>
        <p:spPr>
          <a:xfrm rot="2804285">
            <a:off x="4654550" y="2516505"/>
            <a:ext cx="225425" cy="225425"/>
          </a:xfrm>
          <a:prstGeom prst="ellipse">
            <a:avLst/>
          </a:prstGeom>
          <a:solidFill>
            <a:srgbClr val="43BBE2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87" name="Freeform 6"/>
          <p:cNvSpPr/>
          <p:nvPr/>
        </p:nvSpPr>
        <p:spPr>
          <a:xfrm rot="2804285">
            <a:off x="4690110" y="2556510"/>
            <a:ext cx="176530" cy="146050"/>
          </a:xfrm>
          <a:custGeom>
            <a:avLst/>
            <a:gdLst>
              <a:gd name="txL" fmla="*/ 0 w 101"/>
              <a:gd name="txT" fmla="*/ 0 h 84"/>
              <a:gd name="txR" fmla="*/ 101 w 101"/>
              <a:gd name="txB" fmla="*/ 84 h 84"/>
            </a:gdLst>
            <a:ahLst/>
            <a:cxnLst>
              <a:cxn ang="0">
                <a:pos x="69" y="51"/>
              </a:cxn>
              <a:cxn ang="0">
                <a:pos x="9" y="51"/>
              </a:cxn>
              <a:cxn ang="0">
                <a:pos x="0" y="42"/>
              </a:cxn>
              <a:cxn ang="0">
                <a:pos x="9" y="33"/>
              </a:cxn>
              <a:cxn ang="0">
                <a:pos x="69" y="33"/>
              </a:cxn>
              <a:cxn ang="0">
                <a:pos x="52" y="16"/>
              </a:cxn>
              <a:cxn ang="0">
                <a:pos x="52" y="4"/>
              </a:cxn>
              <a:cxn ang="0">
                <a:pos x="65" y="4"/>
              </a:cxn>
              <a:cxn ang="0">
                <a:pos x="97" y="36"/>
              </a:cxn>
              <a:cxn ang="0">
                <a:pos x="97" y="49"/>
              </a:cxn>
              <a:cxn ang="0">
                <a:pos x="65" y="80"/>
              </a:cxn>
              <a:cxn ang="0">
                <a:pos x="53" y="80"/>
              </a:cxn>
              <a:cxn ang="0">
                <a:pos x="53" y="68"/>
              </a:cxn>
              <a:cxn ang="0">
                <a:pos x="69" y="51"/>
              </a:cxn>
            </a:cxnLst>
            <a:rect l="txL" t="txT" r="txR" b="txB"/>
            <a:pathLst>
              <a:path w="101" h="84">
                <a:moveTo>
                  <a:pt x="69" y="51"/>
                </a:moveTo>
                <a:cubicBezTo>
                  <a:pt x="69" y="51"/>
                  <a:pt x="28" y="51"/>
                  <a:pt x="9" y="51"/>
                </a:cubicBezTo>
                <a:cubicBezTo>
                  <a:pt x="4" y="51"/>
                  <a:pt x="0" y="47"/>
                  <a:pt x="0" y="42"/>
                </a:cubicBezTo>
                <a:cubicBezTo>
                  <a:pt x="0" y="37"/>
                  <a:pt x="4" y="33"/>
                  <a:pt x="9" y="33"/>
                </a:cubicBezTo>
                <a:cubicBezTo>
                  <a:pt x="25" y="33"/>
                  <a:pt x="69" y="33"/>
                  <a:pt x="69" y="33"/>
                </a:cubicBezTo>
                <a:cubicBezTo>
                  <a:pt x="69" y="33"/>
                  <a:pt x="66" y="30"/>
                  <a:pt x="52" y="16"/>
                </a:cubicBezTo>
                <a:cubicBezTo>
                  <a:pt x="49" y="13"/>
                  <a:pt x="49" y="7"/>
                  <a:pt x="52" y="4"/>
                </a:cubicBezTo>
                <a:cubicBezTo>
                  <a:pt x="56" y="0"/>
                  <a:pt x="62" y="0"/>
                  <a:pt x="65" y="4"/>
                </a:cubicBezTo>
                <a:cubicBezTo>
                  <a:pt x="76" y="15"/>
                  <a:pt x="97" y="36"/>
                  <a:pt x="97" y="36"/>
                </a:cubicBezTo>
                <a:cubicBezTo>
                  <a:pt x="101" y="39"/>
                  <a:pt x="101" y="45"/>
                  <a:pt x="97" y="49"/>
                </a:cubicBezTo>
                <a:cubicBezTo>
                  <a:pt x="97" y="49"/>
                  <a:pt x="79" y="67"/>
                  <a:pt x="65" y="80"/>
                </a:cubicBezTo>
                <a:cubicBezTo>
                  <a:pt x="62" y="84"/>
                  <a:pt x="56" y="84"/>
                  <a:pt x="53" y="80"/>
                </a:cubicBezTo>
                <a:cubicBezTo>
                  <a:pt x="49" y="77"/>
                  <a:pt x="49" y="71"/>
                  <a:pt x="53" y="68"/>
                </a:cubicBezTo>
                <a:cubicBezTo>
                  <a:pt x="64" y="57"/>
                  <a:pt x="69" y="51"/>
                  <a:pt x="69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88" name="文本框 11"/>
          <p:cNvSpPr/>
          <p:nvPr/>
        </p:nvSpPr>
        <p:spPr>
          <a:xfrm>
            <a:off x="628650" y="390525"/>
            <a:ext cx="2257425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微课云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189" name="文本框 13"/>
          <p:cNvSpPr/>
          <p:nvPr/>
        </p:nvSpPr>
        <p:spPr>
          <a:xfrm>
            <a:off x="628650" y="965200"/>
            <a:ext cx="5568315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专业的教育云服务平台，为校园建立自己的智慧云校园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190" name="文本框 14"/>
          <p:cNvSpPr/>
          <p:nvPr/>
        </p:nvSpPr>
        <p:spPr>
          <a:xfrm>
            <a:off x="1424940" y="2460625"/>
            <a:ext cx="1332865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6D4E3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帮助学校</a:t>
            </a:r>
            <a:endParaRPr lang="zh-CN" altLang="en-US" sz="1600" b="1" dirty="0">
              <a:solidFill>
                <a:srgbClr val="A6D4E3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191" name="文本框 15"/>
          <p:cNvSpPr/>
          <p:nvPr/>
        </p:nvSpPr>
        <p:spPr>
          <a:xfrm>
            <a:off x="4892040" y="2504440"/>
            <a:ext cx="161544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B7E4F6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帮助地方政府</a:t>
            </a:r>
            <a:endParaRPr lang="zh-CN" altLang="en-US" sz="1600" b="1" dirty="0">
              <a:solidFill>
                <a:srgbClr val="B7E4F6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193" name="文本框 18"/>
          <p:cNvSpPr/>
          <p:nvPr/>
        </p:nvSpPr>
        <p:spPr>
          <a:xfrm>
            <a:off x="1249680" y="3049905"/>
            <a:ext cx="2801620" cy="1388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我们帮助学校管理优化、区域大数据应用，师资教育资源留存、教学和学习情况统计、家校沟通等学校信息化建设。帮助校园优质资源沉淀。</a:t>
            </a:r>
            <a:endParaRPr lang="zh-CN" sz="14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  <a:p>
            <a:pPr lvl="0">
              <a:lnSpc>
                <a:spcPct val="100000"/>
              </a:lnSpc>
            </a:pPr>
            <a:r>
              <a:rPr 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让您的</a:t>
            </a:r>
            <a:r>
              <a:rPr lang="en-US" alt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“</a:t>
            </a:r>
            <a:r>
              <a:rPr 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学校</a:t>
            </a:r>
            <a:r>
              <a:rPr lang="en-US" alt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+</a:t>
            </a:r>
            <a:r>
              <a:rPr lang="zh-CN" altLang="en-US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互联网</a:t>
            </a:r>
            <a:r>
              <a:rPr lang="en-US" alt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”</a:t>
            </a:r>
            <a:r>
              <a:rPr lang="zh-CN" altLang="en-US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，只需一天。</a:t>
            </a:r>
            <a:endParaRPr lang="zh-CN" altLang="en-US" sz="14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3" name="文本框 18"/>
          <p:cNvSpPr/>
          <p:nvPr/>
        </p:nvSpPr>
        <p:spPr>
          <a:xfrm>
            <a:off x="4792980" y="3049905"/>
            <a:ext cx="2798445" cy="1602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我们帮助地方政府进行学校资源的整合和管理，包括微课评选、学生学习情况、教师传课统计等功能的综合行管理平台，系统的了解所有学校的教师教学和学生学习情况。对地方教育的管理提供依据和参考。</a:t>
            </a:r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2" name="Freeform 6"/>
          <p:cNvSpPr/>
          <p:nvPr/>
        </p:nvSpPr>
        <p:spPr>
          <a:xfrm rot="2804285">
            <a:off x="7887970" y="2526665"/>
            <a:ext cx="176530" cy="146050"/>
          </a:xfrm>
          <a:custGeom>
            <a:avLst/>
            <a:gdLst>
              <a:gd name="txL" fmla="*/ 0 w 101"/>
              <a:gd name="txT" fmla="*/ 0 h 84"/>
              <a:gd name="txR" fmla="*/ 101 w 101"/>
              <a:gd name="txB" fmla="*/ 84 h 84"/>
            </a:gdLst>
            <a:ahLst/>
            <a:cxnLst>
              <a:cxn ang="0">
                <a:pos x="69" y="51"/>
              </a:cxn>
              <a:cxn ang="0">
                <a:pos x="9" y="51"/>
              </a:cxn>
              <a:cxn ang="0">
                <a:pos x="0" y="42"/>
              </a:cxn>
              <a:cxn ang="0">
                <a:pos x="9" y="33"/>
              </a:cxn>
              <a:cxn ang="0">
                <a:pos x="69" y="33"/>
              </a:cxn>
              <a:cxn ang="0">
                <a:pos x="52" y="16"/>
              </a:cxn>
              <a:cxn ang="0">
                <a:pos x="52" y="4"/>
              </a:cxn>
              <a:cxn ang="0">
                <a:pos x="65" y="4"/>
              </a:cxn>
              <a:cxn ang="0">
                <a:pos x="97" y="36"/>
              </a:cxn>
              <a:cxn ang="0">
                <a:pos x="97" y="49"/>
              </a:cxn>
              <a:cxn ang="0">
                <a:pos x="65" y="80"/>
              </a:cxn>
              <a:cxn ang="0">
                <a:pos x="53" y="80"/>
              </a:cxn>
              <a:cxn ang="0">
                <a:pos x="53" y="68"/>
              </a:cxn>
              <a:cxn ang="0">
                <a:pos x="69" y="51"/>
              </a:cxn>
            </a:cxnLst>
            <a:rect l="txL" t="txT" r="txR" b="txB"/>
            <a:pathLst>
              <a:path w="101" h="84">
                <a:moveTo>
                  <a:pt x="69" y="51"/>
                </a:moveTo>
                <a:cubicBezTo>
                  <a:pt x="69" y="51"/>
                  <a:pt x="28" y="51"/>
                  <a:pt x="9" y="51"/>
                </a:cubicBezTo>
                <a:cubicBezTo>
                  <a:pt x="4" y="51"/>
                  <a:pt x="0" y="47"/>
                  <a:pt x="0" y="42"/>
                </a:cubicBezTo>
                <a:cubicBezTo>
                  <a:pt x="0" y="37"/>
                  <a:pt x="4" y="33"/>
                  <a:pt x="9" y="33"/>
                </a:cubicBezTo>
                <a:cubicBezTo>
                  <a:pt x="25" y="33"/>
                  <a:pt x="69" y="33"/>
                  <a:pt x="69" y="33"/>
                </a:cubicBezTo>
                <a:cubicBezTo>
                  <a:pt x="69" y="33"/>
                  <a:pt x="66" y="30"/>
                  <a:pt x="52" y="16"/>
                </a:cubicBezTo>
                <a:cubicBezTo>
                  <a:pt x="49" y="13"/>
                  <a:pt x="49" y="7"/>
                  <a:pt x="52" y="4"/>
                </a:cubicBezTo>
                <a:cubicBezTo>
                  <a:pt x="56" y="0"/>
                  <a:pt x="62" y="0"/>
                  <a:pt x="65" y="4"/>
                </a:cubicBezTo>
                <a:cubicBezTo>
                  <a:pt x="76" y="15"/>
                  <a:pt x="97" y="36"/>
                  <a:pt x="97" y="36"/>
                </a:cubicBezTo>
                <a:cubicBezTo>
                  <a:pt x="101" y="39"/>
                  <a:pt x="101" y="45"/>
                  <a:pt x="97" y="49"/>
                </a:cubicBezTo>
                <a:cubicBezTo>
                  <a:pt x="97" y="49"/>
                  <a:pt x="79" y="67"/>
                  <a:pt x="65" y="80"/>
                </a:cubicBezTo>
                <a:cubicBezTo>
                  <a:pt x="62" y="84"/>
                  <a:pt x="56" y="84"/>
                  <a:pt x="53" y="80"/>
                </a:cubicBezTo>
                <a:cubicBezTo>
                  <a:pt x="49" y="77"/>
                  <a:pt x="49" y="71"/>
                  <a:pt x="53" y="68"/>
                </a:cubicBezTo>
                <a:cubicBezTo>
                  <a:pt x="64" y="57"/>
                  <a:pt x="69" y="51"/>
                  <a:pt x="69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15"/>
          <p:cNvSpPr/>
          <p:nvPr/>
        </p:nvSpPr>
        <p:spPr>
          <a:xfrm>
            <a:off x="8089900" y="2474595"/>
            <a:ext cx="161544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B7E4F6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帮助培训机构</a:t>
            </a:r>
            <a:endParaRPr lang="zh-CN" altLang="en-US" sz="1600" b="1" dirty="0">
              <a:solidFill>
                <a:srgbClr val="B7E4F6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" name="文本框 18"/>
          <p:cNvSpPr/>
          <p:nvPr/>
        </p:nvSpPr>
        <p:spPr>
          <a:xfrm>
            <a:off x="8089900" y="3020060"/>
            <a:ext cx="3487420" cy="1815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sz="14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帮助培训学校实现学校管理信息化、教学手段科技化、教学方式多样化、运营手段精准化。构建了集在线微课、机构慕课云、云办公、家校沟通等功能为一体的智能云平台，通过统一管理、权限设置、数据存储及应用等云端服务，有效提升培训学校的教育信息化、学校品牌化水平，帮助学校进一步提高办学品质。</a:t>
            </a:r>
            <a:endParaRPr lang="zh-CN" sz="14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 rot="2804285">
            <a:off x="7893685" y="2511425"/>
            <a:ext cx="225425" cy="225425"/>
          </a:xfrm>
          <a:prstGeom prst="ellipse">
            <a:avLst/>
          </a:prstGeom>
          <a:solidFill>
            <a:srgbClr val="43BBE2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/>
          <p:nvPr/>
        </p:nvSpPr>
        <p:spPr>
          <a:xfrm rot="2804285">
            <a:off x="7929245" y="2551430"/>
            <a:ext cx="176530" cy="146050"/>
          </a:xfrm>
          <a:custGeom>
            <a:avLst/>
            <a:gdLst>
              <a:gd name="txL" fmla="*/ 0 w 101"/>
              <a:gd name="txT" fmla="*/ 0 h 84"/>
              <a:gd name="txR" fmla="*/ 101 w 101"/>
              <a:gd name="txB" fmla="*/ 84 h 84"/>
            </a:gdLst>
            <a:ahLst/>
            <a:cxnLst>
              <a:cxn ang="0">
                <a:pos x="69" y="51"/>
              </a:cxn>
              <a:cxn ang="0">
                <a:pos x="9" y="51"/>
              </a:cxn>
              <a:cxn ang="0">
                <a:pos x="0" y="42"/>
              </a:cxn>
              <a:cxn ang="0">
                <a:pos x="9" y="33"/>
              </a:cxn>
              <a:cxn ang="0">
                <a:pos x="69" y="33"/>
              </a:cxn>
              <a:cxn ang="0">
                <a:pos x="52" y="16"/>
              </a:cxn>
              <a:cxn ang="0">
                <a:pos x="52" y="4"/>
              </a:cxn>
              <a:cxn ang="0">
                <a:pos x="65" y="4"/>
              </a:cxn>
              <a:cxn ang="0">
                <a:pos x="97" y="36"/>
              </a:cxn>
              <a:cxn ang="0">
                <a:pos x="97" y="49"/>
              </a:cxn>
              <a:cxn ang="0">
                <a:pos x="65" y="80"/>
              </a:cxn>
              <a:cxn ang="0">
                <a:pos x="53" y="80"/>
              </a:cxn>
              <a:cxn ang="0">
                <a:pos x="53" y="68"/>
              </a:cxn>
              <a:cxn ang="0">
                <a:pos x="69" y="51"/>
              </a:cxn>
            </a:cxnLst>
            <a:rect l="txL" t="txT" r="txR" b="txB"/>
            <a:pathLst>
              <a:path w="101" h="84">
                <a:moveTo>
                  <a:pt x="69" y="51"/>
                </a:moveTo>
                <a:cubicBezTo>
                  <a:pt x="69" y="51"/>
                  <a:pt x="28" y="51"/>
                  <a:pt x="9" y="51"/>
                </a:cubicBezTo>
                <a:cubicBezTo>
                  <a:pt x="4" y="51"/>
                  <a:pt x="0" y="47"/>
                  <a:pt x="0" y="42"/>
                </a:cubicBezTo>
                <a:cubicBezTo>
                  <a:pt x="0" y="37"/>
                  <a:pt x="4" y="33"/>
                  <a:pt x="9" y="33"/>
                </a:cubicBezTo>
                <a:cubicBezTo>
                  <a:pt x="25" y="33"/>
                  <a:pt x="69" y="33"/>
                  <a:pt x="69" y="33"/>
                </a:cubicBezTo>
                <a:cubicBezTo>
                  <a:pt x="69" y="33"/>
                  <a:pt x="66" y="30"/>
                  <a:pt x="52" y="16"/>
                </a:cubicBezTo>
                <a:cubicBezTo>
                  <a:pt x="49" y="13"/>
                  <a:pt x="49" y="7"/>
                  <a:pt x="52" y="4"/>
                </a:cubicBezTo>
                <a:cubicBezTo>
                  <a:pt x="56" y="0"/>
                  <a:pt x="62" y="0"/>
                  <a:pt x="65" y="4"/>
                </a:cubicBezTo>
                <a:cubicBezTo>
                  <a:pt x="76" y="15"/>
                  <a:pt x="97" y="36"/>
                  <a:pt x="97" y="36"/>
                </a:cubicBezTo>
                <a:cubicBezTo>
                  <a:pt x="101" y="39"/>
                  <a:pt x="101" y="45"/>
                  <a:pt x="97" y="49"/>
                </a:cubicBezTo>
                <a:cubicBezTo>
                  <a:pt x="97" y="49"/>
                  <a:pt x="79" y="67"/>
                  <a:pt x="65" y="80"/>
                </a:cubicBezTo>
                <a:cubicBezTo>
                  <a:pt x="62" y="84"/>
                  <a:pt x="56" y="84"/>
                  <a:pt x="53" y="80"/>
                </a:cubicBezTo>
                <a:cubicBezTo>
                  <a:pt x="49" y="77"/>
                  <a:pt x="49" y="71"/>
                  <a:pt x="53" y="68"/>
                </a:cubicBezTo>
                <a:cubicBezTo>
                  <a:pt x="64" y="57"/>
                  <a:pt x="69" y="51"/>
                  <a:pt x="69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vert="horz" wrap="square" anchor="t"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81"/>
          <p:cNvSpPr txBox="1"/>
          <p:nvPr/>
        </p:nvSpPr>
        <p:spPr>
          <a:xfrm>
            <a:off x="7859890" y="2068444"/>
            <a:ext cx="1413883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云资源库</a:t>
            </a:r>
            <a:endParaRPr lang="zh-CN" altLang="en-US" dirty="0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81"/>
          <p:cNvSpPr txBox="1"/>
          <p:nvPr/>
        </p:nvSpPr>
        <p:spPr>
          <a:xfrm>
            <a:off x="6511785" y="4444614"/>
            <a:ext cx="1413883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平台功能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81"/>
          <p:cNvSpPr txBox="1"/>
          <p:nvPr/>
        </p:nvSpPr>
        <p:spPr>
          <a:xfrm>
            <a:off x="9080995" y="4386829"/>
            <a:ext cx="1413883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服务体系</a:t>
            </a:r>
            <a:endParaRPr lang="zh-CN" altLang="en-US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矩形 15"/>
          <p:cNvSpPr/>
          <p:nvPr/>
        </p:nvSpPr>
        <p:spPr>
          <a:xfrm rot="10800000" flipV="1">
            <a:off x="8651875" y="227965"/>
            <a:ext cx="1958975" cy="87122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l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微课网近万节名师课程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百万级精选题库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完备的备课素材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3" name="等腰三角形 16"/>
          <p:cNvSpPr/>
          <p:nvPr/>
        </p:nvSpPr>
        <p:spPr>
          <a:xfrm rot="15840000" flipV="1">
            <a:off x="8665845" y="965835"/>
            <a:ext cx="276860" cy="248285"/>
          </a:xfrm>
          <a:prstGeom prst="triangle">
            <a:avLst>
              <a:gd name="adj" fmla="val 23145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96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15"/>
          <p:cNvSpPr/>
          <p:nvPr/>
        </p:nvSpPr>
        <p:spPr>
          <a:xfrm rot="10800000" flipV="1">
            <a:off x="9264650" y="5280025"/>
            <a:ext cx="1958975" cy="871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l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微课制作支持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教师培训体系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建设方案咨询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等腰三角形 16"/>
          <p:cNvSpPr/>
          <p:nvPr/>
        </p:nvSpPr>
        <p:spPr>
          <a:xfrm rot="15840000" flipV="1">
            <a:off x="9497695" y="5096510"/>
            <a:ext cx="185420" cy="34417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15"/>
          <p:cNvSpPr/>
          <p:nvPr/>
        </p:nvSpPr>
        <p:spPr>
          <a:xfrm rot="10800000" flipV="1">
            <a:off x="3932555" y="3906520"/>
            <a:ext cx="1958975" cy="148780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l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微课制作与发布展示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互动性班群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智能组卷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备课素材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校园直播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微课帮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algn="l">
              <a:lnSpc>
                <a:spcPct val="100000"/>
              </a:lnSpc>
            </a:pPr>
            <a:r>
              <a:rPr lang="en-US" altLang="zh-CN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12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统计管理中心</a:t>
            </a:r>
            <a:endParaRPr lang="zh-CN" altLang="en-US" sz="12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等腰三角形 16"/>
          <p:cNvSpPr/>
          <p:nvPr/>
        </p:nvSpPr>
        <p:spPr>
          <a:xfrm rot="15840000" flipV="1">
            <a:off x="5748020" y="4574540"/>
            <a:ext cx="468630" cy="229235"/>
          </a:xfrm>
          <a:prstGeom prst="triangle">
            <a:avLst>
              <a:gd name="adj" fmla="val 53486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9600000" scaled="0"/>
          </a:gradFill>
          <a:ln w="12700" cmpd="sng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2215" y="1819910"/>
            <a:ext cx="4391025" cy="16154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0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一切服务，</a:t>
            </a:r>
            <a:endParaRPr lang="zh-CN" altLang="en-US" sz="20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zh-CN" altLang="en-US" sz="20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为校园建立起属于自己的云校园。</a:t>
            </a:r>
            <a:endParaRPr lang="zh-CN" altLang="en-US" sz="20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zh-CN" altLang="en-US" sz="20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让师生沟通顺畅，让教学多样丰富。</a:t>
            </a:r>
            <a:endParaRPr lang="zh-CN" altLang="en-US" sz="20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zh-CN" altLang="en-US" sz="20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让校园优质资源得到沉淀和发扬。</a:t>
            </a:r>
            <a:endParaRPr lang="zh-CN" altLang="en-US" sz="20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zh-CN" altLang="en-US" sz="20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为打造有特色底蕴的校园尽一份力。</a:t>
            </a:r>
            <a:endParaRPr lang="zh-CN" altLang="en-US" sz="20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5" name="弧边三角形"/>
          <p:cNvSpPr/>
          <p:nvPr/>
        </p:nvSpPr>
        <p:spPr>
          <a:xfrm>
            <a:off x="5891530" y="1240155"/>
            <a:ext cx="4971415" cy="406844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noFill/>
          <a:ln w="2857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0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188" name="文本框 11"/>
          <p:cNvSpPr/>
          <p:nvPr/>
        </p:nvSpPr>
        <p:spPr>
          <a:xfrm>
            <a:off x="628650" y="390525"/>
            <a:ext cx="2257425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微课云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5189" name="文本框 13"/>
          <p:cNvSpPr/>
          <p:nvPr/>
        </p:nvSpPr>
        <p:spPr>
          <a:xfrm>
            <a:off x="628650" y="965200"/>
            <a:ext cx="5568315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专业的教育云服务平台，为校园建立自己的智慧云校园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10" name="任意多边形 6"/>
          <p:cNvSpPr/>
          <p:nvPr/>
        </p:nvSpPr>
        <p:spPr>
          <a:xfrm rot="192328">
            <a:off x="7813040" y="3416935"/>
            <a:ext cx="1436370" cy="930275"/>
          </a:xfrm>
          <a:custGeom>
            <a:avLst/>
            <a:gdLst>
              <a:gd name="txL" fmla="*/ 0 w 319089"/>
              <a:gd name="txT" fmla="*/ 0 h 242888"/>
              <a:gd name="txR" fmla="*/ 319089 w 319089"/>
              <a:gd name="txB" fmla="*/ 242888 h 242888"/>
            </a:gdLst>
            <a:ahLst/>
            <a:cxnLst>
              <a:cxn ang="0">
                <a:pos x="152400" y="0"/>
              </a:cxn>
              <a:cxn ang="0">
                <a:pos x="231388" y="52357"/>
              </a:cxn>
              <a:cxn ang="0">
                <a:pos x="233816" y="64383"/>
              </a:cxn>
              <a:cxn ang="0">
                <a:pos x="266732" y="71029"/>
              </a:cxn>
              <a:cxn ang="0">
                <a:pos x="319089" y="150017"/>
              </a:cxn>
              <a:cxn ang="0">
                <a:pos x="233364" y="235742"/>
              </a:cxn>
              <a:cxn ang="0">
                <a:pos x="227637" y="234586"/>
              </a:cxn>
              <a:cxn ang="0">
                <a:pos x="227231" y="235566"/>
              </a:cxn>
              <a:cxn ang="0">
                <a:pos x="218179" y="239315"/>
              </a:cxn>
              <a:cxn ang="0">
                <a:pos x="103423" y="239315"/>
              </a:cxn>
              <a:cxn ang="0">
                <a:pos x="85725" y="242888"/>
              </a:cxn>
              <a:cxn ang="0">
                <a:pos x="0" y="157163"/>
              </a:cxn>
              <a:cxn ang="0">
                <a:pos x="52357" y="78175"/>
              </a:cxn>
              <a:cxn ang="0">
                <a:pos x="68872" y="74840"/>
              </a:cxn>
              <a:cxn ang="0">
                <a:pos x="73412" y="52357"/>
              </a:cxn>
              <a:cxn ang="0">
                <a:pos x="152400" y="0"/>
              </a:cxn>
            </a:cxnLst>
            <a:rect l="txL" t="txT" r="txR" b="txB"/>
            <a:pathLst>
              <a:path w="319089" h="242888">
                <a:moveTo>
                  <a:pt x="152400" y="0"/>
                </a:moveTo>
                <a:cubicBezTo>
                  <a:pt x="187909" y="0"/>
                  <a:pt x="218375" y="21589"/>
                  <a:pt x="231388" y="52357"/>
                </a:cubicBezTo>
                <a:lnTo>
                  <a:pt x="233816" y="64383"/>
                </a:lnTo>
                <a:lnTo>
                  <a:pt x="266732" y="71029"/>
                </a:lnTo>
                <a:cubicBezTo>
                  <a:pt x="297500" y="84042"/>
                  <a:pt x="319089" y="114508"/>
                  <a:pt x="319089" y="150017"/>
                </a:cubicBezTo>
                <a:cubicBezTo>
                  <a:pt x="319089" y="197362"/>
                  <a:pt x="280709" y="235742"/>
                  <a:pt x="233364" y="235742"/>
                </a:cubicBezTo>
                <a:lnTo>
                  <a:pt x="227637" y="234586"/>
                </a:lnTo>
                <a:lnTo>
                  <a:pt x="227231" y="235566"/>
                </a:lnTo>
                <a:cubicBezTo>
                  <a:pt x="224914" y="237882"/>
                  <a:pt x="221714" y="239315"/>
                  <a:pt x="218179" y="239315"/>
                </a:cubicBezTo>
                <a:lnTo>
                  <a:pt x="103423" y="239315"/>
                </a:lnTo>
                <a:lnTo>
                  <a:pt x="85725" y="242888"/>
                </a:lnTo>
                <a:cubicBezTo>
                  <a:pt x="38380" y="242888"/>
                  <a:pt x="0" y="204508"/>
                  <a:pt x="0" y="157163"/>
                </a:cubicBezTo>
                <a:cubicBezTo>
                  <a:pt x="0" y="121654"/>
                  <a:pt x="21589" y="91188"/>
                  <a:pt x="52357" y="78175"/>
                </a:cubicBezTo>
                <a:lnTo>
                  <a:pt x="68872" y="74840"/>
                </a:lnTo>
                <a:lnTo>
                  <a:pt x="73412" y="52357"/>
                </a:lnTo>
                <a:cubicBezTo>
                  <a:pt x="86425" y="21589"/>
                  <a:pt x="116891" y="0"/>
                  <a:pt x="152400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文本框 179"/>
          <p:cNvSpPr txBox="1"/>
          <p:nvPr/>
        </p:nvSpPr>
        <p:spPr>
          <a:xfrm>
            <a:off x="8062595" y="3736975"/>
            <a:ext cx="13468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微课云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圆角矩形 4"/>
          <p:cNvSpPr/>
          <p:nvPr/>
        </p:nvSpPr>
        <p:spPr>
          <a:xfrm>
            <a:off x="6727825" y="188913"/>
            <a:ext cx="142875" cy="144462"/>
          </a:xfrm>
          <a:prstGeom prst="roundRect">
            <a:avLst>
              <a:gd name="adj" fmla="val 16667"/>
            </a:avLst>
          </a:prstGeom>
          <a:solidFill>
            <a:srgbClr val="0D0D0D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圆角矩形 6"/>
          <p:cNvSpPr/>
          <p:nvPr/>
        </p:nvSpPr>
        <p:spPr>
          <a:xfrm>
            <a:off x="6767513" y="0"/>
            <a:ext cx="288925" cy="287338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圆角矩形 1"/>
          <p:cNvSpPr/>
          <p:nvPr/>
        </p:nvSpPr>
        <p:spPr>
          <a:xfrm>
            <a:off x="7231063" y="4048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圆角矩形 3"/>
          <p:cNvSpPr/>
          <p:nvPr/>
        </p:nvSpPr>
        <p:spPr>
          <a:xfrm>
            <a:off x="7599363" y="141288"/>
            <a:ext cx="560387" cy="4794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圆角矩形 2"/>
          <p:cNvSpPr/>
          <p:nvPr/>
        </p:nvSpPr>
        <p:spPr>
          <a:xfrm>
            <a:off x="7383463" y="5572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圆角矩形 7"/>
          <p:cNvSpPr/>
          <p:nvPr/>
        </p:nvSpPr>
        <p:spPr>
          <a:xfrm>
            <a:off x="8670925" y="141288"/>
            <a:ext cx="614363" cy="614362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圆角矩形 8"/>
          <p:cNvSpPr/>
          <p:nvPr/>
        </p:nvSpPr>
        <p:spPr>
          <a:xfrm>
            <a:off x="8208963" y="630238"/>
            <a:ext cx="461962" cy="461962"/>
          </a:xfrm>
          <a:prstGeom prst="roundRect">
            <a:avLst>
              <a:gd name="adj" fmla="val 16667"/>
            </a:avLst>
          </a:prstGeom>
          <a:solidFill>
            <a:srgbClr val="F9A1BA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3" name="圆角矩形 9"/>
          <p:cNvSpPr/>
          <p:nvPr/>
        </p:nvSpPr>
        <p:spPr>
          <a:xfrm>
            <a:off x="11768138" y="2693988"/>
            <a:ext cx="349250" cy="350837"/>
          </a:xfrm>
          <a:prstGeom prst="roundRect">
            <a:avLst>
              <a:gd name="adj" fmla="val 16667"/>
            </a:avLst>
          </a:prstGeom>
          <a:solidFill>
            <a:srgbClr val="984807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4" name="圆角矩形 10"/>
          <p:cNvSpPr/>
          <p:nvPr/>
        </p:nvSpPr>
        <p:spPr>
          <a:xfrm>
            <a:off x="11422063" y="1916113"/>
            <a:ext cx="614362" cy="6159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圆角矩形 11"/>
          <p:cNvSpPr/>
          <p:nvPr/>
        </p:nvSpPr>
        <p:spPr>
          <a:xfrm>
            <a:off x="9571038" y="34925"/>
            <a:ext cx="614362" cy="6143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6" name="圆角矩形 12"/>
          <p:cNvSpPr/>
          <p:nvPr/>
        </p:nvSpPr>
        <p:spPr>
          <a:xfrm>
            <a:off x="10317163" y="339725"/>
            <a:ext cx="309562" cy="309563"/>
          </a:xfrm>
          <a:prstGeom prst="roundRect">
            <a:avLst>
              <a:gd name="adj" fmla="val 16667"/>
            </a:avLst>
          </a:prstGeom>
          <a:solidFill>
            <a:srgbClr val="78DB1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7" name="圆角矩形 13"/>
          <p:cNvSpPr/>
          <p:nvPr/>
        </p:nvSpPr>
        <p:spPr>
          <a:xfrm>
            <a:off x="10471150" y="96838"/>
            <a:ext cx="614363" cy="614362"/>
          </a:xfrm>
          <a:prstGeom prst="roundRect">
            <a:avLst>
              <a:gd name="adj" fmla="val 16667"/>
            </a:avLst>
          </a:prstGeom>
          <a:solidFill>
            <a:srgbClr val="DE63E7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9" name="圆角矩形 15"/>
          <p:cNvSpPr/>
          <p:nvPr/>
        </p:nvSpPr>
        <p:spPr>
          <a:xfrm>
            <a:off x="11349038" y="404813"/>
            <a:ext cx="687387" cy="687387"/>
          </a:xfrm>
          <a:prstGeom prst="roundRect">
            <a:avLst>
              <a:gd name="adj" fmla="val 16667"/>
            </a:avLst>
          </a:prstGeom>
          <a:solidFill>
            <a:srgbClr val="D9969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圆角矩形 17"/>
          <p:cNvSpPr/>
          <p:nvPr/>
        </p:nvSpPr>
        <p:spPr>
          <a:xfrm>
            <a:off x="11710988" y="1377950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1" name="圆角矩形 5"/>
          <p:cNvSpPr/>
          <p:nvPr/>
        </p:nvSpPr>
        <p:spPr>
          <a:xfrm>
            <a:off x="6943725" y="44450"/>
            <a:ext cx="287338" cy="2889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圆角矩形 18"/>
          <p:cNvSpPr/>
          <p:nvPr/>
        </p:nvSpPr>
        <p:spPr>
          <a:xfrm>
            <a:off x="9264650" y="512763"/>
            <a:ext cx="614363" cy="544512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3" name="圆角矩形 19"/>
          <p:cNvSpPr/>
          <p:nvPr/>
        </p:nvSpPr>
        <p:spPr>
          <a:xfrm>
            <a:off x="10779125" y="1173163"/>
            <a:ext cx="728663" cy="728662"/>
          </a:xfrm>
          <a:prstGeom prst="roundRect">
            <a:avLst>
              <a:gd name="adj" fmla="val 16667"/>
            </a:avLst>
          </a:prstGeom>
          <a:solidFill>
            <a:srgbClr val="78DB1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4" name="圆角矩形 16"/>
          <p:cNvSpPr/>
          <p:nvPr/>
        </p:nvSpPr>
        <p:spPr>
          <a:xfrm>
            <a:off x="11390313" y="1057275"/>
            <a:ext cx="315912" cy="3159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5" name="圆角矩形 20"/>
          <p:cNvSpPr/>
          <p:nvPr/>
        </p:nvSpPr>
        <p:spPr>
          <a:xfrm>
            <a:off x="11868150" y="3121025"/>
            <a:ext cx="307975" cy="307975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6" name="圆角矩形 21"/>
          <p:cNvSpPr/>
          <p:nvPr/>
        </p:nvSpPr>
        <p:spPr>
          <a:xfrm>
            <a:off x="11422063" y="3273425"/>
            <a:ext cx="461962" cy="4619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7" name="圆角矩形 22"/>
          <p:cNvSpPr/>
          <p:nvPr/>
        </p:nvSpPr>
        <p:spPr>
          <a:xfrm>
            <a:off x="11822113" y="3754438"/>
            <a:ext cx="363537" cy="363537"/>
          </a:xfrm>
          <a:prstGeom prst="roundRect">
            <a:avLst>
              <a:gd name="adj" fmla="val 16667"/>
            </a:avLst>
          </a:prstGeom>
          <a:solidFill>
            <a:srgbClr val="78DB1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8" name="圆角矩形 24"/>
          <p:cNvSpPr/>
          <p:nvPr/>
        </p:nvSpPr>
        <p:spPr>
          <a:xfrm>
            <a:off x="11261725" y="6364288"/>
            <a:ext cx="287338" cy="285750"/>
          </a:xfrm>
          <a:prstGeom prst="roundRect">
            <a:avLst>
              <a:gd name="adj" fmla="val 16667"/>
            </a:avLst>
          </a:prstGeom>
          <a:solidFill>
            <a:srgbClr val="984807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69" name="圆角矩形 25"/>
          <p:cNvSpPr/>
          <p:nvPr/>
        </p:nvSpPr>
        <p:spPr>
          <a:xfrm>
            <a:off x="11017250" y="6561138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0" name="圆角矩形 26"/>
          <p:cNvSpPr/>
          <p:nvPr/>
        </p:nvSpPr>
        <p:spPr>
          <a:xfrm>
            <a:off x="11422063" y="6716713"/>
            <a:ext cx="174625" cy="1746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1" name="圆角矩形 27"/>
          <p:cNvSpPr/>
          <p:nvPr/>
        </p:nvSpPr>
        <p:spPr>
          <a:xfrm>
            <a:off x="11763375" y="5876925"/>
            <a:ext cx="307975" cy="307975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2" name="圆角矩形 28"/>
          <p:cNvSpPr/>
          <p:nvPr/>
        </p:nvSpPr>
        <p:spPr>
          <a:xfrm>
            <a:off x="11406188" y="6049963"/>
            <a:ext cx="306387" cy="307975"/>
          </a:xfrm>
          <a:prstGeom prst="roundRect">
            <a:avLst>
              <a:gd name="adj" fmla="val 16667"/>
            </a:avLst>
          </a:prstGeom>
          <a:solidFill>
            <a:srgbClr val="C2D41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3" name="圆角矩形 29"/>
          <p:cNvSpPr/>
          <p:nvPr/>
        </p:nvSpPr>
        <p:spPr>
          <a:xfrm>
            <a:off x="11577638" y="6203950"/>
            <a:ext cx="550862" cy="550863"/>
          </a:xfrm>
          <a:prstGeom prst="roundRect">
            <a:avLst>
              <a:gd name="adj" fmla="val 16667"/>
            </a:avLst>
          </a:prstGeom>
          <a:solidFill>
            <a:srgbClr val="50EAEA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4" name="圆角矩形 30"/>
          <p:cNvSpPr/>
          <p:nvPr/>
        </p:nvSpPr>
        <p:spPr>
          <a:xfrm>
            <a:off x="11539538" y="4087813"/>
            <a:ext cx="365125" cy="365125"/>
          </a:xfrm>
          <a:prstGeom prst="roundRect">
            <a:avLst>
              <a:gd name="adj" fmla="val 16667"/>
            </a:avLst>
          </a:prstGeom>
          <a:solidFill>
            <a:srgbClr val="CCC1DA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5" name="圆角矩形 23"/>
          <p:cNvSpPr/>
          <p:nvPr/>
        </p:nvSpPr>
        <p:spPr>
          <a:xfrm>
            <a:off x="11557000" y="4394200"/>
            <a:ext cx="581025" cy="581025"/>
          </a:xfrm>
          <a:prstGeom prst="roundRect">
            <a:avLst>
              <a:gd name="adj" fmla="val 16667"/>
            </a:avLst>
          </a:prstGeom>
          <a:solidFill>
            <a:srgbClr val="2F18D8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6" name="圆角矩形 31"/>
          <p:cNvSpPr/>
          <p:nvPr/>
        </p:nvSpPr>
        <p:spPr>
          <a:xfrm>
            <a:off x="11725275" y="5064125"/>
            <a:ext cx="384175" cy="384175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7" name="圆角矩形 32"/>
          <p:cNvSpPr/>
          <p:nvPr/>
        </p:nvSpPr>
        <p:spPr>
          <a:xfrm>
            <a:off x="11652250" y="5467350"/>
            <a:ext cx="461963" cy="409575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8" name="圆角矩形 33"/>
          <p:cNvSpPr/>
          <p:nvPr/>
        </p:nvSpPr>
        <p:spPr>
          <a:xfrm>
            <a:off x="11390313" y="5159375"/>
            <a:ext cx="288925" cy="2889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6179" name="Group 35"/>
          <p:cNvGrpSpPr/>
          <p:nvPr/>
        </p:nvGrpSpPr>
        <p:grpSpPr>
          <a:xfrm>
            <a:off x="2835275" y="1916113"/>
            <a:ext cx="4608513" cy="830262"/>
            <a:chOff x="0" y="0"/>
            <a:chExt cx="4608512" cy="828993"/>
          </a:xfrm>
        </p:grpSpPr>
        <p:grpSp>
          <p:nvGrpSpPr>
            <p:cNvPr id="6180" name="Group 36"/>
            <p:cNvGrpSpPr/>
            <p:nvPr/>
          </p:nvGrpSpPr>
          <p:grpSpPr>
            <a:xfrm>
              <a:off x="0" y="0"/>
              <a:ext cx="800472" cy="828993"/>
              <a:chOff x="0" y="0"/>
              <a:chExt cx="800472" cy="828993"/>
            </a:xfrm>
          </p:grpSpPr>
          <p:sp>
            <p:nvSpPr>
              <p:cNvPr id="6181" name="圆角矩形 37"/>
              <p:cNvSpPr/>
              <p:nvPr/>
            </p:nvSpPr>
            <p:spPr>
              <a:xfrm>
                <a:off x="80392" y="108913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2" name="圆角矩形 36"/>
              <p:cNvSpPr/>
              <p:nvPr/>
            </p:nvSpPr>
            <p:spPr>
              <a:xfrm>
                <a:off x="0" y="0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3" name="TextBox 38"/>
              <p:cNvSpPr txBox="1"/>
              <p:nvPr/>
            </p:nvSpPr>
            <p:spPr>
              <a:xfrm>
                <a:off x="6937" y="16140"/>
                <a:ext cx="743311" cy="7025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PART 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01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184" name="直接连接符 41"/>
            <p:cNvCxnSpPr/>
            <p:nvPr/>
          </p:nvCxnSpPr>
          <p:spPr>
            <a:xfrm>
              <a:off x="936104" y="818467"/>
              <a:ext cx="3672408" cy="10526"/>
            </a:xfrm>
            <a:prstGeom prst="line">
              <a:avLst/>
            </a:prstGeom>
            <a:ln w="28575" cap="flat" cmpd="sng">
              <a:solidFill>
                <a:srgbClr val="BFBFB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185" name="Group 41"/>
          <p:cNvGrpSpPr/>
          <p:nvPr/>
        </p:nvGrpSpPr>
        <p:grpSpPr>
          <a:xfrm>
            <a:off x="2827338" y="2997200"/>
            <a:ext cx="4646612" cy="828675"/>
            <a:chOff x="0" y="0"/>
            <a:chExt cx="4647464" cy="828993"/>
          </a:xfrm>
        </p:grpSpPr>
        <p:grpSp>
          <p:nvGrpSpPr>
            <p:cNvPr id="6186" name="Group 42"/>
            <p:cNvGrpSpPr/>
            <p:nvPr/>
          </p:nvGrpSpPr>
          <p:grpSpPr>
            <a:xfrm>
              <a:off x="0" y="0"/>
              <a:ext cx="839424" cy="828993"/>
              <a:chOff x="0" y="0"/>
              <a:chExt cx="839424" cy="828993"/>
            </a:xfrm>
          </p:grpSpPr>
          <p:sp>
            <p:nvSpPr>
              <p:cNvPr id="6187" name="圆角矩形 46"/>
              <p:cNvSpPr/>
              <p:nvPr/>
            </p:nvSpPr>
            <p:spPr>
              <a:xfrm>
                <a:off x="119344" y="108913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8" name="圆角矩形 47"/>
              <p:cNvSpPr/>
              <p:nvPr/>
            </p:nvSpPr>
            <p:spPr>
              <a:xfrm>
                <a:off x="38952" y="0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9" name="TextBox 48"/>
              <p:cNvSpPr txBox="1"/>
              <p:nvPr/>
            </p:nvSpPr>
            <p:spPr>
              <a:xfrm>
                <a:off x="0" y="16140"/>
                <a:ext cx="785151" cy="7038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PART 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02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190" name="直接连接符 45"/>
            <p:cNvCxnSpPr/>
            <p:nvPr/>
          </p:nvCxnSpPr>
          <p:spPr>
            <a:xfrm>
              <a:off x="975056" y="818467"/>
              <a:ext cx="3672408" cy="10526"/>
            </a:xfrm>
            <a:prstGeom prst="line">
              <a:avLst/>
            </a:prstGeom>
            <a:ln w="28575" cap="flat" cmpd="sng">
              <a:solidFill>
                <a:srgbClr val="BFBFB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191" name="Group 47"/>
          <p:cNvGrpSpPr/>
          <p:nvPr/>
        </p:nvGrpSpPr>
        <p:grpSpPr>
          <a:xfrm>
            <a:off x="2857500" y="4076700"/>
            <a:ext cx="4646613" cy="828675"/>
            <a:chOff x="0" y="0"/>
            <a:chExt cx="4647464" cy="828993"/>
          </a:xfrm>
        </p:grpSpPr>
        <p:grpSp>
          <p:nvGrpSpPr>
            <p:cNvPr id="6192" name="Group 48"/>
            <p:cNvGrpSpPr/>
            <p:nvPr/>
          </p:nvGrpSpPr>
          <p:grpSpPr>
            <a:xfrm>
              <a:off x="0" y="0"/>
              <a:ext cx="839424" cy="828993"/>
              <a:chOff x="0" y="0"/>
              <a:chExt cx="839424" cy="828993"/>
            </a:xfrm>
          </p:grpSpPr>
          <p:sp>
            <p:nvSpPr>
              <p:cNvPr id="6193" name="圆角矩形 52"/>
              <p:cNvSpPr/>
              <p:nvPr/>
            </p:nvSpPr>
            <p:spPr>
              <a:xfrm>
                <a:off x="119344" y="108913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94" name="圆角矩形 53"/>
              <p:cNvSpPr/>
              <p:nvPr/>
            </p:nvSpPr>
            <p:spPr>
              <a:xfrm>
                <a:off x="38952" y="0"/>
                <a:ext cx="720080" cy="72008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95" name="TextBox 54"/>
              <p:cNvSpPr txBox="1"/>
              <p:nvPr/>
            </p:nvSpPr>
            <p:spPr>
              <a:xfrm>
                <a:off x="0" y="16140"/>
                <a:ext cx="785151" cy="7038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PART 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pPr lvl="0" algn="ctr" eaLnBrk="1" hangingPunct="1"/>
                <a:r>
                  <a:rPr lang="en-US" altLang="x-none" sz="2000" b="1" dirty="0">
                    <a:solidFill>
                      <a:schemeClr val="bg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Calibri" panose="020F0502020204030204" pitchFamily="34" charset="0"/>
                    <a:ea typeface="宋体" panose="02010600030101010101" pitchFamily="2" charset="-122"/>
                  </a:rPr>
                  <a:t>03</a:t>
                </a:r>
                <a:endParaRPr lang="en-US" altLang="x-none" sz="2000" b="1" dirty="0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6196" name="直接连接符 51"/>
            <p:cNvCxnSpPr/>
            <p:nvPr/>
          </p:nvCxnSpPr>
          <p:spPr>
            <a:xfrm>
              <a:off x="975056" y="818467"/>
              <a:ext cx="3672408" cy="10526"/>
            </a:xfrm>
            <a:prstGeom prst="line">
              <a:avLst/>
            </a:prstGeom>
            <a:ln w="28575" cap="flat" cmpd="sng">
              <a:solidFill>
                <a:srgbClr val="BFBFB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197" name="TextBox 55"/>
          <p:cNvSpPr txBox="1"/>
          <p:nvPr/>
        </p:nvSpPr>
        <p:spPr>
          <a:xfrm>
            <a:off x="3771900" y="2060575"/>
            <a:ext cx="1808480" cy="613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sz="3200" dirty="0">
                <a:solidFill>
                  <a:srgbClr val="3DA9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平台功能</a:t>
            </a:r>
            <a:endParaRPr lang="zh-CN" sz="3200" dirty="0">
              <a:solidFill>
                <a:srgbClr val="3DA9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98" name="TextBox 56"/>
          <p:cNvSpPr txBox="1"/>
          <p:nvPr/>
        </p:nvSpPr>
        <p:spPr>
          <a:xfrm>
            <a:off x="3816350" y="3049588"/>
            <a:ext cx="1808480" cy="613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sz="3200" dirty="0">
                <a:solidFill>
                  <a:srgbClr val="3DA9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服务体系</a:t>
            </a:r>
            <a:endParaRPr lang="zh-CN" sz="3200" dirty="0">
              <a:solidFill>
                <a:srgbClr val="3DA9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99" name="TextBox 57"/>
          <p:cNvSpPr txBox="1"/>
          <p:nvPr/>
        </p:nvSpPr>
        <p:spPr>
          <a:xfrm>
            <a:off x="3816350" y="4160838"/>
            <a:ext cx="1808480" cy="613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sz="3200" dirty="0">
                <a:solidFill>
                  <a:srgbClr val="3DA9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开通服务</a:t>
            </a:r>
            <a:endParaRPr lang="zh-CN" sz="3200" dirty="0">
              <a:solidFill>
                <a:srgbClr val="3DA9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4" name="组合 107"/>
          <p:cNvGrpSpPr/>
          <p:nvPr/>
        </p:nvGrpSpPr>
        <p:grpSpPr>
          <a:xfrm rot="18467485">
            <a:off x="10997248" y="469265"/>
            <a:ext cx="312737" cy="312738"/>
            <a:chOff x="0" y="0"/>
            <a:chExt cx="552447" cy="552447"/>
          </a:xfrm>
        </p:grpSpPr>
        <p:sp>
          <p:nvSpPr>
            <p:cNvPr id="6185" name="Oval 5"/>
            <p:cNvSpPr/>
            <p:nvPr/>
          </p:nvSpPr>
          <p:spPr>
            <a:xfrm>
              <a:off x="0" y="0"/>
              <a:ext cx="552447" cy="552447"/>
            </a:xfrm>
            <a:prstGeom prst="ellipse">
              <a:avLst/>
            </a:prstGeom>
            <a:solidFill>
              <a:srgbClr val="FAB41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6" name="Freeform 6"/>
            <p:cNvSpPr/>
            <p:nvPr/>
          </p:nvSpPr>
          <p:spPr>
            <a:xfrm>
              <a:off x="58073" y="93803"/>
              <a:ext cx="446750" cy="37137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203" name="组合 58"/>
          <p:cNvGrpSpPr/>
          <p:nvPr/>
        </p:nvGrpSpPr>
        <p:grpSpPr>
          <a:xfrm rot="-5672259" flipV="1">
            <a:off x="323850" y="520700"/>
            <a:ext cx="292100" cy="290513"/>
            <a:chOff x="0" y="0"/>
            <a:chExt cx="588379" cy="588379"/>
          </a:xfrm>
        </p:grpSpPr>
        <p:sp>
          <p:nvSpPr>
            <p:cNvPr id="6204" name="Oval 5"/>
            <p:cNvSpPr/>
            <p:nvPr/>
          </p:nvSpPr>
          <p:spPr>
            <a:xfrm rot="13424551">
              <a:off x="0" y="0"/>
              <a:ext cx="588379" cy="588379"/>
            </a:xfrm>
            <a:prstGeom prst="ellipse">
              <a:avLst/>
            </a:prstGeom>
            <a:solidFill>
              <a:srgbClr val="1985BA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05" name="Freeform 6"/>
            <p:cNvSpPr/>
            <p:nvPr/>
          </p:nvSpPr>
          <p:spPr>
            <a:xfrm rot="13424551">
              <a:off x="71642" y="109191"/>
              <a:ext cx="445095" cy="369996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06" name="文本框 2"/>
          <p:cNvSpPr/>
          <p:nvPr/>
        </p:nvSpPr>
        <p:spPr>
          <a:xfrm>
            <a:off x="628650" y="390525"/>
            <a:ext cx="2489200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平台功能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07" name="文本框 3"/>
          <p:cNvSpPr/>
          <p:nvPr/>
        </p:nvSpPr>
        <p:spPr>
          <a:xfrm>
            <a:off x="628650" y="965200"/>
            <a:ext cx="1233488" cy="339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我们所做的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grpSp>
        <p:nvGrpSpPr>
          <p:cNvPr id="6208" name="组合 4"/>
          <p:cNvGrpSpPr/>
          <p:nvPr/>
        </p:nvGrpSpPr>
        <p:grpSpPr>
          <a:xfrm>
            <a:off x="1423988" y="1533525"/>
            <a:ext cx="476250" cy="476250"/>
            <a:chOff x="0" y="0"/>
            <a:chExt cx="476250" cy="476250"/>
          </a:xfrm>
        </p:grpSpPr>
        <p:sp>
          <p:nvSpPr>
            <p:cNvPr id="6209" name="椭圆 5"/>
            <p:cNvSpPr/>
            <p:nvPr/>
          </p:nvSpPr>
          <p:spPr>
            <a:xfrm>
              <a:off x="0" y="0"/>
              <a:ext cx="476250" cy="476250"/>
            </a:xfrm>
            <a:prstGeom prst="ellipse">
              <a:avLst/>
            </a:prstGeom>
            <a:solidFill>
              <a:srgbClr val="41BEE3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10" name="任意多边形 6"/>
            <p:cNvSpPr/>
            <p:nvPr/>
          </p:nvSpPr>
          <p:spPr>
            <a:xfrm rot="192328">
              <a:off x="112939" y="142835"/>
              <a:ext cx="250372" cy="190580"/>
            </a:xfrm>
            <a:custGeom>
              <a:avLst/>
              <a:gdLst>
                <a:gd name="txL" fmla="*/ 0 w 319089"/>
                <a:gd name="txT" fmla="*/ 0 h 242888"/>
                <a:gd name="txR" fmla="*/ 319089 w 319089"/>
                <a:gd name="txB" fmla="*/ 242888 h 242888"/>
              </a:gdLst>
              <a:ahLst/>
              <a:cxnLst>
                <a:cxn ang="0">
                  <a:pos x="152400" y="0"/>
                </a:cxn>
                <a:cxn ang="0">
                  <a:pos x="231388" y="52357"/>
                </a:cxn>
                <a:cxn ang="0">
                  <a:pos x="233816" y="64383"/>
                </a:cxn>
                <a:cxn ang="0">
                  <a:pos x="266732" y="71029"/>
                </a:cxn>
                <a:cxn ang="0">
                  <a:pos x="319089" y="150017"/>
                </a:cxn>
                <a:cxn ang="0">
                  <a:pos x="233364" y="235742"/>
                </a:cxn>
                <a:cxn ang="0">
                  <a:pos x="227637" y="234586"/>
                </a:cxn>
                <a:cxn ang="0">
                  <a:pos x="227231" y="235566"/>
                </a:cxn>
                <a:cxn ang="0">
                  <a:pos x="218179" y="239315"/>
                </a:cxn>
                <a:cxn ang="0">
                  <a:pos x="103423" y="239315"/>
                </a:cxn>
                <a:cxn ang="0">
                  <a:pos x="85725" y="242888"/>
                </a:cxn>
                <a:cxn ang="0">
                  <a:pos x="0" y="157163"/>
                </a:cxn>
                <a:cxn ang="0">
                  <a:pos x="52357" y="78175"/>
                </a:cxn>
                <a:cxn ang="0">
                  <a:pos x="68872" y="74840"/>
                </a:cxn>
                <a:cxn ang="0">
                  <a:pos x="73412" y="52357"/>
                </a:cxn>
                <a:cxn ang="0">
                  <a:pos x="152400" y="0"/>
                </a:cxn>
              </a:cxnLst>
              <a:rect l="txL" t="txT" r="txR" b="tx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211" name="组合 7"/>
          <p:cNvGrpSpPr/>
          <p:nvPr/>
        </p:nvGrpSpPr>
        <p:grpSpPr>
          <a:xfrm>
            <a:off x="1409700" y="4180205"/>
            <a:ext cx="476250" cy="476250"/>
            <a:chOff x="0" y="0"/>
            <a:chExt cx="476250" cy="476250"/>
          </a:xfrm>
        </p:grpSpPr>
        <p:sp>
          <p:nvSpPr>
            <p:cNvPr id="6212" name="椭圆 8"/>
            <p:cNvSpPr/>
            <p:nvPr/>
          </p:nvSpPr>
          <p:spPr>
            <a:xfrm>
              <a:off x="0" y="0"/>
              <a:ext cx="476250" cy="476250"/>
            </a:xfrm>
            <a:prstGeom prst="ellipse">
              <a:avLst/>
            </a:prstGeom>
            <a:solidFill>
              <a:srgbClr val="ED6926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6213" name="图片 9"/>
            <p:cNvPicPr>
              <a:picLocks noChangeAspect="1"/>
            </p:cNvPicPr>
            <p:nvPr/>
          </p:nvPicPr>
          <p:blipFill>
            <a:blip r:embed="rId1"/>
            <a:srcRect l="37250" t="26653" r="39603" b="39937"/>
            <a:stretch>
              <a:fillRect/>
            </a:stretch>
          </p:blipFill>
          <p:spPr>
            <a:xfrm>
              <a:off x="147850" y="77391"/>
              <a:ext cx="180550" cy="3214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214" name="组合 13"/>
          <p:cNvGrpSpPr/>
          <p:nvPr/>
        </p:nvGrpSpPr>
        <p:grpSpPr>
          <a:xfrm>
            <a:off x="6389688" y="1536700"/>
            <a:ext cx="476250" cy="476250"/>
            <a:chOff x="0" y="0"/>
            <a:chExt cx="476250" cy="476250"/>
          </a:xfrm>
        </p:grpSpPr>
        <p:sp>
          <p:nvSpPr>
            <p:cNvPr id="6215" name="椭圆 14"/>
            <p:cNvSpPr/>
            <p:nvPr/>
          </p:nvSpPr>
          <p:spPr>
            <a:xfrm>
              <a:off x="0" y="0"/>
              <a:ext cx="476250" cy="476250"/>
            </a:xfrm>
            <a:prstGeom prst="ellipse">
              <a:avLst/>
            </a:prstGeom>
            <a:solidFill>
              <a:srgbClr val="C9D52A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62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77" y="117477"/>
              <a:ext cx="241296" cy="2412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218" name="椭圆 17"/>
          <p:cNvSpPr/>
          <p:nvPr/>
        </p:nvSpPr>
        <p:spPr>
          <a:xfrm>
            <a:off x="6402705" y="2917825"/>
            <a:ext cx="476250" cy="476250"/>
          </a:xfrm>
          <a:prstGeom prst="ellipse">
            <a:avLst/>
          </a:prstGeom>
          <a:solidFill>
            <a:srgbClr val="89AF3D"/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220" name="组合 19"/>
          <p:cNvGrpSpPr/>
          <p:nvPr/>
        </p:nvGrpSpPr>
        <p:grpSpPr>
          <a:xfrm>
            <a:off x="1416050" y="3027363"/>
            <a:ext cx="476250" cy="476250"/>
            <a:chOff x="0" y="0"/>
            <a:chExt cx="476250" cy="476250"/>
          </a:xfrm>
        </p:grpSpPr>
        <p:sp>
          <p:nvSpPr>
            <p:cNvPr id="6221" name="椭圆 20"/>
            <p:cNvSpPr/>
            <p:nvPr/>
          </p:nvSpPr>
          <p:spPr>
            <a:xfrm>
              <a:off x="0" y="0"/>
              <a:ext cx="476250" cy="476250"/>
            </a:xfrm>
            <a:prstGeom prst="ellipse">
              <a:avLst/>
            </a:prstGeom>
            <a:solidFill>
              <a:srgbClr val="2B85AD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22" name="任意多边形 21"/>
            <p:cNvSpPr/>
            <p:nvPr/>
          </p:nvSpPr>
          <p:spPr>
            <a:xfrm>
              <a:off x="111919" y="122317"/>
              <a:ext cx="252412" cy="231617"/>
            </a:xfrm>
            <a:custGeom>
              <a:avLst/>
              <a:gdLst>
                <a:gd name="txL" fmla="*/ 0 w 252412"/>
                <a:gd name="txT" fmla="*/ 0 h 231617"/>
                <a:gd name="txR" fmla="*/ 252412 w 252412"/>
                <a:gd name="txB" fmla="*/ 231617 h 231617"/>
              </a:gdLst>
              <a:ahLst/>
              <a:cxnLst>
                <a:cxn ang="0">
                  <a:pos x="126206" y="0"/>
                </a:cxn>
                <a:cxn ang="0">
                  <a:pos x="252412" y="133985"/>
                </a:cxn>
                <a:cxn ang="0">
                  <a:pos x="207168" y="133985"/>
                </a:cxn>
                <a:cxn ang="0">
                  <a:pos x="207168" y="231617"/>
                </a:cxn>
                <a:cxn ang="0">
                  <a:pos x="157161" y="231617"/>
                </a:cxn>
                <a:cxn ang="0">
                  <a:pos x="157161" y="150654"/>
                </a:cxn>
                <a:cxn ang="0">
                  <a:pos x="90486" y="150654"/>
                </a:cxn>
                <a:cxn ang="0">
                  <a:pos x="90486" y="231617"/>
                </a:cxn>
                <a:cxn ang="0">
                  <a:pos x="42862" y="231617"/>
                </a:cxn>
                <a:cxn ang="0">
                  <a:pos x="42862" y="133985"/>
                </a:cxn>
                <a:cxn ang="0">
                  <a:pos x="0" y="133985"/>
                </a:cxn>
              </a:cxnLst>
              <a:rect l="txL" t="txT" r="txR" b="tx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223" name="组合 22"/>
          <p:cNvGrpSpPr/>
          <p:nvPr/>
        </p:nvGrpSpPr>
        <p:grpSpPr>
          <a:xfrm>
            <a:off x="6431280" y="4415790"/>
            <a:ext cx="476250" cy="1241361"/>
            <a:chOff x="0" y="0"/>
            <a:chExt cx="476250" cy="1241361"/>
          </a:xfrm>
        </p:grpSpPr>
        <p:sp>
          <p:nvSpPr>
            <p:cNvPr id="6224" name="椭圆 23"/>
            <p:cNvSpPr/>
            <p:nvPr/>
          </p:nvSpPr>
          <p:spPr>
            <a:xfrm>
              <a:off x="0" y="0"/>
              <a:ext cx="476250" cy="476250"/>
            </a:xfrm>
            <a:prstGeom prst="ellipse">
              <a:avLst/>
            </a:prstGeom>
            <a:solidFill>
              <a:srgbClr val="FFB51C"/>
            </a:solidFill>
            <a:ln w="12700">
              <a:noFill/>
            </a:ln>
          </p:spPr>
          <p:txBody>
            <a:bodyPr anchor="ctr"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62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49" y="965899"/>
              <a:ext cx="275462" cy="2754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226" name="文本框 25"/>
          <p:cNvSpPr/>
          <p:nvPr/>
        </p:nvSpPr>
        <p:spPr>
          <a:xfrm>
            <a:off x="1885950" y="1616075"/>
            <a:ext cx="237236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微课制作与发布展示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27" name="文本框 26"/>
          <p:cNvSpPr/>
          <p:nvPr/>
        </p:nvSpPr>
        <p:spPr>
          <a:xfrm>
            <a:off x="1885950" y="3084830"/>
            <a:ext cx="173482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班群互动学习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28" name="文本框 27"/>
          <p:cNvSpPr/>
          <p:nvPr/>
        </p:nvSpPr>
        <p:spPr>
          <a:xfrm>
            <a:off x="1932305" y="5302250"/>
            <a:ext cx="1233488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校园直播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29" name="文本框 28"/>
          <p:cNvSpPr/>
          <p:nvPr/>
        </p:nvSpPr>
        <p:spPr>
          <a:xfrm>
            <a:off x="6853555" y="1616075"/>
            <a:ext cx="179197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名师微课资源库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0" name="文本框 29"/>
          <p:cNvSpPr/>
          <p:nvPr/>
        </p:nvSpPr>
        <p:spPr>
          <a:xfrm>
            <a:off x="6880543" y="4474528"/>
            <a:ext cx="1233487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智能题库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1" name="文本框 30"/>
          <p:cNvSpPr/>
          <p:nvPr/>
        </p:nvSpPr>
        <p:spPr>
          <a:xfrm>
            <a:off x="6853238" y="2987675"/>
            <a:ext cx="1233487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微课帮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2" name="文本框 31"/>
          <p:cNvSpPr/>
          <p:nvPr/>
        </p:nvSpPr>
        <p:spPr>
          <a:xfrm>
            <a:off x="1876425" y="1971675"/>
            <a:ext cx="4217988" cy="1020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帮助教师掌握微课制作技巧，教师一键上传至微课云，轻松实现学校及个人课程优质资源的留存、发布及区域资源共享；独立域名管理，本校专属平台，支持嵌入学校官网后台，本校师生访问更便捷，校园信息化环境更加纯粹。教师空间留存所有记录（题库，课程，沟通），方便回溯与传播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3" name="文本框 33"/>
          <p:cNvSpPr/>
          <p:nvPr/>
        </p:nvSpPr>
        <p:spPr>
          <a:xfrm>
            <a:off x="1870075" y="3379788"/>
            <a:ext cx="4216400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师生一键发布班级教学补丁课程、在线作业、习题讲解、疑难解答、资源共享、话题讨论等，有效解决班级教学零碎化问题，延长对学生的影响深度。电脑和客户端信息互通，随时随地学习。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4" name="文本框 34"/>
          <p:cNvSpPr/>
          <p:nvPr/>
        </p:nvSpPr>
        <p:spPr>
          <a:xfrm>
            <a:off x="1900238" y="5665153"/>
            <a:ext cx="4217987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校园自己的直播平台，由老师或者学校发起、学生观看的学校自有的直播平台。校园的每一次活动，每一次事件都记录在直播中。从直播的发布、分享、查看全流程提供支持，并且有直播统计功能，在直播后对直播的效果了解和跟进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5" name="文本框 35"/>
          <p:cNvSpPr/>
          <p:nvPr/>
        </p:nvSpPr>
        <p:spPr>
          <a:xfrm>
            <a:off x="6884988" y="5950903"/>
            <a:ext cx="4217987" cy="471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平台为学校提供全套微课统计数据，师生在线学习数据，学生评价数据，与线下校情对比，校内更多成长机会将被发现。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6" name="文本框 36"/>
          <p:cNvSpPr/>
          <p:nvPr/>
        </p:nvSpPr>
        <p:spPr>
          <a:xfrm>
            <a:off x="6874193" y="4787265"/>
            <a:ext cx="4217987" cy="654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百万精选智能题库，按学科知识点检索筛选，自有组卷，足以支撑学校日常知识检测使用，在线评测学生成绩一目了然。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  <a:p>
            <a:pPr lvl="0">
              <a:lnSpc>
                <a:spcPct val="100000"/>
              </a:lnSpc>
            </a:pP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7" name="文本框 37"/>
          <p:cNvSpPr/>
          <p:nvPr/>
        </p:nvSpPr>
        <p:spPr>
          <a:xfrm>
            <a:off x="6846888" y="1916113"/>
            <a:ext cx="4217987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微课网自有近万节名师微课资源，覆盖初高中全部知识点和专题，全科全版本，北京一线名师主讲，全高清制作，确保一线合作学校平台起步即有丰富的内容可以使用，也为一线学校教师制作微课提供范本。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4" name="椭圆 8"/>
          <p:cNvSpPr/>
          <p:nvPr/>
        </p:nvSpPr>
        <p:spPr>
          <a:xfrm>
            <a:off x="1374775" y="5224780"/>
            <a:ext cx="476250" cy="476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27"/>
          <p:cNvSpPr/>
          <p:nvPr/>
        </p:nvSpPr>
        <p:spPr>
          <a:xfrm>
            <a:off x="1900555" y="4358640"/>
            <a:ext cx="1233488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备课素材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8" name="文本框 34"/>
          <p:cNvSpPr/>
          <p:nvPr/>
        </p:nvSpPr>
        <p:spPr>
          <a:xfrm>
            <a:off x="1989138" y="4638993"/>
            <a:ext cx="4217987" cy="471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教师工作素材共享空间，需要的老师可以来下载，有优秀的素材的老师可以上传共享和大家一起交流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10" name="流程图: 合并 9"/>
          <p:cNvSpPr/>
          <p:nvPr/>
        </p:nvSpPr>
        <p:spPr>
          <a:xfrm rot="2400000">
            <a:off x="1495425" y="5396865"/>
            <a:ext cx="202565" cy="154940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7"/>
          <p:cNvSpPr/>
          <p:nvPr/>
        </p:nvSpPr>
        <p:spPr>
          <a:xfrm>
            <a:off x="6453505" y="5520690"/>
            <a:ext cx="476250" cy="4762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30"/>
          <p:cNvSpPr/>
          <p:nvPr/>
        </p:nvSpPr>
        <p:spPr>
          <a:xfrm>
            <a:off x="6913880" y="5571490"/>
            <a:ext cx="1831975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资源数据管理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28" name="文本框 35"/>
          <p:cNvSpPr/>
          <p:nvPr/>
        </p:nvSpPr>
        <p:spPr>
          <a:xfrm>
            <a:off x="6973888" y="3344863"/>
            <a:ext cx="4217987" cy="1020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帮，汇集当下最新微课制作技法及工具，基于电脑、PAD、手机、实景录制等制作工具，轻松操作，时时在线的实战指导，名师专家直播教学培训，全国教师在线交流分享，遍布全国的地面服务团队面对面的培训服务 ，全面帮助学校教师提升教学技能，轻松实现高品质微课的制作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15446" name="心形 55"/>
          <p:cNvSpPr/>
          <p:nvPr/>
        </p:nvSpPr>
        <p:spPr>
          <a:xfrm>
            <a:off x="6507485" y="3064093"/>
            <a:ext cx="257166" cy="224354"/>
          </a:xfrm>
          <a:custGeom>
            <a:avLst/>
            <a:gdLst>
              <a:gd name="txL" fmla="*/ 0 w 341559"/>
              <a:gd name="txT" fmla="*/ 0 h 297981"/>
              <a:gd name="txR" fmla="*/ 341559 w 341559"/>
              <a:gd name="txB" fmla="*/ 297981 h 297981"/>
            </a:gdLst>
            <a:ahLst/>
            <a:cxnLst>
              <a:cxn ang="0">
                <a:pos x="173027" y="62229"/>
              </a:cxn>
              <a:cxn ang="0">
                <a:pos x="173027" y="297981"/>
              </a:cxn>
              <a:cxn ang="0">
                <a:pos x="173027" y="62229"/>
              </a:cxn>
            </a:cxnLst>
            <a:rect l="txL" t="txT" r="txR" b="txB"/>
            <a:pathLst>
              <a:path w="341559" h="297981">
                <a:moveTo>
                  <a:pt x="173027" y="62229"/>
                </a:moveTo>
                <a:cubicBezTo>
                  <a:pt x="276614" y="-89384"/>
                  <a:pt x="493912" y="62229"/>
                  <a:pt x="173027" y="297981"/>
                </a:cubicBezTo>
                <a:cubicBezTo>
                  <a:pt x="-147858" y="62229"/>
                  <a:pt x="53565" y="-92559"/>
                  <a:pt x="173027" y="622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503" name="矩形 3087"/>
          <p:cNvSpPr/>
          <p:nvPr/>
        </p:nvSpPr>
        <p:spPr>
          <a:xfrm>
            <a:off x="6625026" y="4562558"/>
            <a:ext cx="145913" cy="181148"/>
          </a:xfrm>
          <a:custGeom>
            <a:avLst/>
            <a:gdLst>
              <a:gd name="txL" fmla="*/ 0 w 161117"/>
              <a:gd name="txT" fmla="*/ 0 h 200025"/>
              <a:gd name="txR" fmla="*/ 161117 w 161117"/>
              <a:gd name="txB" fmla="*/ 200025 h 200025"/>
            </a:gdLst>
            <a:ahLst/>
            <a:cxnLst>
              <a:cxn ang="0">
                <a:pos x="0" y="0"/>
              </a:cxn>
              <a:cxn ang="0">
                <a:pos x="161117" y="0"/>
              </a:cxn>
              <a:cxn ang="0">
                <a:pos x="161117" y="200025"/>
              </a:cxn>
              <a:cxn ang="0">
                <a:pos x="80155" y="130969"/>
              </a:cxn>
              <a:cxn ang="0">
                <a:pos x="0" y="200025"/>
              </a:cxn>
              <a:cxn ang="0">
                <a:pos x="0" y="0"/>
              </a:cxn>
            </a:cxnLst>
            <a:rect l="txL" t="txT" r="txR" b="txB"/>
            <a:pathLst>
              <a:path w="161117" h="200025">
                <a:moveTo>
                  <a:pt x="0" y="0"/>
                </a:moveTo>
                <a:lnTo>
                  <a:pt x="161117" y="0"/>
                </a:lnTo>
                <a:lnTo>
                  <a:pt x="161117" y="200025"/>
                </a:lnTo>
                <a:cubicBezTo>
                  <a:pt x="139685" y="178594"/>
                  <a:pt x="106349" y="157163"/>
                  <a:pt x="80155" y="130969"/>
                </a:cubicBez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559" name="图片 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99" y="5599812"/>
            <a:ext cx="275462" cy="2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圆角矩形 6"/>
          <p:cNvSpPr/>
          <p:nvPr/>
        </p:nvSpPr>
        <p:spPr>
          <a:xfrm>
            <a:off x="6767513" y="0"/>
            <a:ext cx="288925" cy="287338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圆角矩形 1"/>
          <p:cNvSpPr/>
          <p:nvPr/>
        </p:nvSpPr>
        <p:spPr>
          <a:xfrm>
            <a:off x="7231063" y="4048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圆角矩形 2"/>
          <p:cNvSpPr/>
          <p:nvPr/>
        </p:nvSpPr>
        <p:spPr>
          <a:xfrm>
            <a:off x="7383463" y="5572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76" name="圆角矩形 31"/>
          <p:cNvSpPr/>
          <p:nvPr/>
        </p:nvSpPr>
        <p:spPr>
          <a:xfrm>
            <a:off x="11725275" y="5064125"/>
            <a:ext cx="384175" cy="384175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07"/>
          <p:cNvGrpSpPr/>
          <p:nvPr/>
        </p:nvGrpSpPr>
        <p:grpSpPr>
          <a:xfrm rot="18467485">
            <a:off x="10997248" y="469265"/>
            <a:ext cx="312737" cy="312738"/>
            <a:chOff x="0" y="0"/>
            <a:chExt cx="552447" cy="552447"/>
          </a:xfrm>
        </p:grpSpPr>
        <p:sp>
          <p:nvSpPr>
            <p:cNvPr id="3" name="Oval 5"/>
            <p:cNvSpPr/>
            <p:nvPr/>
          </p:nvSpPr>
          <p:spPr>
            <a:xfrm>
              <a:off x="0" y="0"/>
              <a:ext cx="552447" cy="552447"/>
            </a:xfrm>
            <a:prstGeom prst="ellipse">
              <a:avLst/>
            </a:prstGeom>
            <a:solidFill>
              <a:srgbClr val="FAB41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58073" y="93803"/>
              <a:ext cx="446750" cy="37137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203" name="组合 58"/>
          <p:cNvGrpSpPr/>
          <p:nvPr/>
        </p:nvGrpSpPr>
        <p:grpSpPr>
          <a:xfrm rot="-5672259" flipV="1">
            <a:off x="323850" y="520700"/>
            <a:ext cx="292100" cy="290513"/>
            <a:chOff x="0" y="0"/>
            <a:chExt cx="588379" cy="588379"/>
          </a:xfrm>
        </p:grpSpPr>
        <p:sp>
          <p:nvSpPr>
            <p:cNvPr id="6204" name="Oval 5"/>
            <p:cNvSpPr/>
            <p:nvPr/>
          </p:nvSpPr>
          <p:spPr>
            <a:xfrm rot="13424551">
              <a:off x="0" y="0"/>
              <a:ext cx="588379" cy="588379"/>
            </a:xfrm>
            <a:prstGeom prst="ellipse">
              <a:avLst/>
            </a:prstGeom>
            <a:solidFill>
              <a:srgbClr val="1985BA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05" name="Freeform 6"/>
            <p:cNvSpPr/>
            <p:nvPr/>
          </p:nvSpPr>
          <p:spPr>
            <a:xfrm rot="13424551">
              <a:off x="71642" y="109191"/>
              <a:ext cx="445095" cy="369996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06" name="文本框 2"/>
          <p:cNvSpPr/>
          <p:nvPr/>
        </p:nvSpPr>
        <p:spPr>
          <a:xfrm>
            <a:off x="628650" y="390525"/>
            <a:ext cx="2489200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服务体系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07" name="文本框 3"/>
          <p:cNvSpPr/>
          <p:nvPr/>
        </p:nvSpPr>
        <p:spPr>
          <a:xfrm>
            <a:off x="628650" y="965200"/>
            <a:ext cx="1233488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我们能做的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26" name="文本框 25"/>
          <p:cNvSpPr/>
          <p:nvPr/>
        </p:nvSpPr>
        <p:spPr>
          <a:xfrm>
            <a:off x="1885950" y="1739900"/>
            <a:ext cx="312420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线上线下全方位微课制作支持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29" name="文本框 28"/>
          <p:cNvSpPr/>
          <p:nvPr/>
        </p:nvSpPr>
        <p:spPr>
          <a:xfrm>
            <a:off x="6988175" y="3251835"/>
            <a:ext cx="179197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教师培训体系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2" name="文本框 31"/>
          <p:cNvSpPr/>
          <p:nvPr/>
        </p:nvSpPr>
        <p:spPr>
          <a:xfrm>
            <a:off x="1876425" y="2095500"/>
            <a:ext cx="4217988" cy="1020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*平台为会员学校提供全面的微课制作指导服务，定时发布教学指导课程，分享全国优秀微课案例，专业团队对一线教师疑难问题提供即时应答帮助。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*我们还有遍布全国各地的地面服务团队，为会员学校提供进校培训支持，解决突发问题。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37" name="文本框 37"/>
          <p:cNvSpPr/>
          <p:nvPr/>
        </p:nvSpPr>
        <p:spPr>
          <a:xfrm>
            <a:off x="6981508" y="3551873"/>
            <a:ext cx="4217987" cy="1203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坐拥首都优质教育资源，依托于海淀教师进修学校、西城教研中心等著名教研机构，汇聚教育名家、一线名师，为会员学校教师提供体系化在线培训，内容涵盖微课技法、教学教法、现代信息科技前沿应用等等各个方面，有效帮助会员单位教师拓展视野，提升教学技能，每周名师专场，直播开讲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grpSp>
        <p:nvGrpSpPr>
          <p:cNvPr id="14386" name="组合 7"/>
          <p:cNvGrpSpPr>
            <a:grpSpLocks noChangeAspect="1"/>
          </p:cNvGrpSpPr>
          <p:nvPr/>
        </p:nvGrpSpPr>
        <p:grpSpPr>
          <a:xfrm rot="13320388">
            <a:off x="954901" y="1763974"/>
            <a:ext cx="713422" cy="714533"/>
            <a:chOff x="0" y="0"/>
            <a:chExt cx="671513" cy="673100"/>
          </a:xfrm>
        </p:grpSpPr>
        <p:sp>
          <p:nvSpPr>
            <p:cNvPr id="14387" name="Oval 10"/>
            <p:cNvSpPr/>
            <p:nvPr/>
          </p:nvSpPr>
          <p:spPr>
            <a:xfrm>
              <a:off x="0" y="0"/>
              <a:ext cx="671513" cy="673100"/>
            </a:xfrm>
            <a:prstGeom prst="ellipse">
              <a:avLst/>
            </a:prstGeom>
            <a:solidFill>
              <a:srgbClr val="89B03B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8" name="Freeform 11"/>
            <p:cNvSpPr/>
            <p:nvPr/>
          </p:nvSpPr>
          <p:spPr>
            <a:xfrm>
              <a:off x="76780" y="121270"/>
              <a:ext cx="517952" cy="43056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9" name="文本框 28"/>
          <p:cNvSpPr/>
          <p:nvPr/>
        </p:nvSpPr>
        <p:spPr>
          <a:xfrm>
            <a:off x="1885950" y="4668520"/>
            <a:ext cx="2563495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8CCFE2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智慧校园建设方案咨询</a:t>
            </a:r>
            <a:endParaRPr lang="zh-CN" altLang="en-US" sz="1600" b="1" dirty="0">
              <a:solidFill>
                <a:srgbClr val="8CCFE2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0" name="文本框 37"/>
          <p:cNvSpPr/>
          <p:nvPr/>
        </p:nvSpPr>
        <p:spPr>
          <a:xfrm>
            <a:off x="1879283" y="4968558"/>
            <a:ext cx="4217987" cy="654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AEABAB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我们为会员学校提供智慧校园建设顾问咨询，可以根据会员学校需求提供更多的智慧校园建设深度解决方案，包括智慧校园平台定制方案、硬件配套建设方案等。</a:t>
            </a:r>
            <a:endParaRPr sz="1200" dirty="0">
              <a:solidFill>
                <a:srgbClr val="AEABAB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grpSp>
        <p:nvGrpSpPr>
          <p:cNvPr id="14392" name="组合 30"/>
          <p:cNvGrpSpPr>
            <a:grpSpLocks noChangeAspect="1"/>
          </p:cNvGrpSpPr>
          <p:nvPr/>
        </p:nvGrpSpPr>
        <p:grpSpPr>
          <a:xfrm rot="13320388">
            <a:off x="1013002" y="4727201"/>
            <a:ext cx="713423" cy="714534"/>
            <a:chOff x="0" y="0"/>
            <a:chExt cx="671513" cy="673100"/>
          </a:xfrm>
        </p:grpSpPr>
        <p:sp>
          <p:nvSpPr>
            <p:cNvPr id="14393" name="Oval 10"/>
            <p:cNvSpPr/>
            <p:nvPr/>
          </p:nvSpPr>
          <p:spPr>
            <a:xfrm>
              <a:off x="0" y="0"/>
              <a:ext cx="671513" cy="673100"/>
            </a:xfrm>
            <a:prstGeom prst="ellipse">
              <a:avLst/>
            </a:prstGeom>
            <a:solidFill>
              <a:srgbClr val="4BBCE4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94" name="Freeform 11"/>
            <p:cNvSpPr/>
            <p:nvPr/>
          </p:nvSpPr>
          <p:spPr>
            <a:xfrm>
              <a:off x="76780" y="121270"/>
              <a:ext cx="517952" cy="43056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98" name="组合 36"/>
          <p:cNvGrpSpPr>
            <a:grpSpLocks noChangeAspect="1"/>
          </p:cNvGrpSpPr>
          <p:nvPr/>
        </p:nvGrpSpPr>
        <p:grpSpPr>
          <a:xfrm rot="13320388">
            <a:off x="6080591" y="3283896"/>
            <a:ext cx="703062" cy="709634"/>
            <a:chOff x="0" y="0"/>
            <a:chExt cx="671513" cy="673100"/>
          </a:xfrm>
        </p:grpSpPr>
        <p:sp>
          <p:nvSpPr>
            <p:cNvPr id="14399" name="Oval 10"/>
            <p:cNvSpPr/>
            <p:nvPr/>
          </p:nvSpPr>
          <p:spPr>
            <a:xfrm>
              <a:off x="0" y="0"/>
              <a:ext cx="671513" cy="673100"/>
            </a:xfrm>
            <a:prstGeom prst="ellipse">
              <a:avLst/>
            </a:prstGeom>
            <a:solidFill>
              <a:srgbClr val="027FB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400" name="Freeform 11"/>
            <p:cNvSpPr/>
            <p:nvPr/>
          </p:nvSpPr>
          <p:spPr>
            <a:xfrm>
              <a:off x="76780" y="121270"/>
              <a:ext cx="517952" cy="43056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圆角矩形 6"/>
          <p:cNvSpPr/>
          <p:nvPr/>
        </p:nvSpPr>
        <p:spPr>
          <a:xfrm>
            <a:off x="6767513" y="0"/>
            <a:ext cx="288925" cy="287338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圆角矩形 1"/>
          <p:cNvSpPr/>
          <p:nvPr/>
        </p:nvSpPr>
        <p:spPr>
          <a:xfrm>
            <a:off x="7231063" y="4048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圆角矩形 2"/>
          <p:cNvSpPr/>
          <p:nvPr/>
        </p:nvSpPr>
        <p:spPr>
          <a:xfrm>
            <a:off x="7383463" y="557213"/>
            <a:ext cx="215900" cy="215900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07"/>
          <p:cNvGrpSpPr/>
          <p:nvPr/>
        </p:nvGrpSpPr>
        <p:grpSpPr>
          <a:xfrm rot="18467485">
            <a:off x="10997248" y="469265"/>
            <a:ext cx="312737" cy="312738"/>
            <a:chOff x="0" y="0"/>
            <a:chExt cx="552447" cy="552447"/>
          </a:xfrm>
        </p:grpSpPr>
        <p:sp>
          <p:nvSpPr>
            <p:cNvPr id="3" name="Oval 5"/>
            <p:cNvSpPr/>
            <p:nvPr/>
          </p:nvSpPr>
          <p:spPr>
            <a:xfrm>
              <a:off x="0" y="0"/>
              <a:ext cx="552447" cy="552447"/>
            </a:xfrm>
            <a:prstGeom prst="ellipse">
              <a:avLst/>
            </a:prstGeom>
            <a:solidFill>
              <a:srgbClr val="FAB41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58073" y="93803"/>
              <a:ext cx="446750" cy="37137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203" name="组合 58"/>
          <p:cNvGrpSpPr/>
          <p:nvPr/>
        </p:nvGrpSpPr>
        <p:grpSpPr>
          <a:xfrm rot="-5672259" flipV="1">
            <a:off x="323850" y="520700"/>
            <a:ext cx="292100" cy="290513"/>
            <a:chOff x="0" y="0"/>
            <a:chExt cx="588379" cy="588379"/>
          </a:xfrm>
        </p:grpSpPr>
        <p:sp>
          <p:nvSpPr>
            <p:cNvPr id="6204" name="Oval 5"/>
            <p:cNvSpPr/>
            <p:nvPr/>
          </p:nvSpPr>
          <p:spPr>
            <a:xfrm rot="13424551">
              <a:off x="0" y="0"/>
              <a:ext cx="588379" cy="588379"/>
            </a:xfrm>
            <a:prstGeom prst="ellipse">
              <a:avLst/>
            </a:prstGeom>
            <a:solidFill>
              <a:srgbClr val="1985BA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05" name="Freeform 6"/>
            <p:cNvSpPr/>
            <p:nvPr/>
          </p:nvSpPr>
          <p:spPr>
            <a:xfrm rot="13424551">
              <a:off x="71642" y="109191"/>
              <a:ext cx="445095" cy="369996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06" name="文本框 2"/>
          <p:cNvSpPr/>
          <p:nvPr/>
        </p:nvSpPr>
        <p:spPr>
          <a:xfrm>
            <a:off x="628650" y="390525"/>
            <a:ext cx="2489200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开通服务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07" name="文本框 3"/>
          <p:cNvSpPr/>
          <p:nvPr/>
        </p:nvSpPr>
        <p:spPr>
          <a:xfrm>
            <a:off x="628650" y="965200"/>
            <a:ext cx="164846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我们更能做的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5400000">
            <a:off x="4123115" y="2090623"/>
            <a:ext cx="1265971" cy="109135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5400000">
            <a:off x="3568918" y="3127763"/>
            <a:ext cx="1265971" cy="1091355"/>
          </a:xfrm>
          <a:prstGeom prst="hexag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 rot="5400000">
            <a:off x="4122086" y="4165024"/>
            <a:ext cx="1265971" cy="1091355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 rot="16200000">
            <a:off x="5308159" y="4165023"/>
            <a:ext cx="1265971" cy="1091355"/>
          </a:xfrm>
          <a:prstGeom prst="hexagon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 rot="16200000">
            <a:off x="5862050" y="3127762"/>
            <a:ext cx="1265971" cy="1091355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 rot="16200000">
            <a:off x="5265475" y="2090625"/>
            <a:ext cx="1265971" cy="1091355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2"/>
          <p:cNvSpPr txBox="1"/>
          <p:nvPr/>
        </p:nvSpPr>
        <p:spPr>
          <a:xfrm>
            <a:off x="6524598" y="2461566"/>
            <a:ext cx="2892268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dirty="0" smtClean="0">
                <a:solidFill>
                  <a:srgbClr val="1173B0"/>
                </a:solidFill>
              </a:rPr>
              <a:t>开通不同类型送不同时间数</a:t>
            </a:r>
            <a:endParaRPr lang="zh-CN" sz="1400" dirty="0">
              <a:solidFill>
                <a:srgbClr val="1173B0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536546" y="2156797"/>
            <a:ext cx="208823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1173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校园直播分钟数赠送</a:t>
            </a:r>
            <a:endParaRPr lang="zh-CN" sz="1600" b="1" dirty="0">
              <a:solidFill>
                <a:srgbClr val="1173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134026" y="3574057"/>
            <a:ext cx="228284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dirty="0" smtClean="0">
                <a:solidFill>
                  <a:srgbClr val="1173B0"/>
                </a:solidFill>
              </a:rPr>
              <a:t>无限量存储空间，视频云服务处理方案（加密保护产权）</a:t>
            </a:r>
            <a:endParaRPr lang="zh-CN" sz="1400" dirty="0">
              <a:solidFill>
                <a:srgbClr val="1173B0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7145974" y="3269288"/>
            <a:ext cx="208823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 smtClean="0">
                <a:solidFill>
                  <a:srgbClr val="1173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视频空间赠送</a:t>
            </a:r>
            <a:endParaRPr lang="zh-CN" sz="1600" b="1" dirty="0">
              <a:solidFill>
                <a:srgbClr val="1173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596606" y="4676916"/>
            <a:ext cx="2892268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dirty="0" smtClean="0">
                <a:solidFill>
                  <a:srgbClr val="1173B0"/>
                </a:solidFill>
              </a:rPr>
              <a:t>校园统一片头片尾，打造名师</a:t>
            </a:r>
            <a:endParaRPr lang="zh-CN" sz="1400" dirty="0" smtClean="0">
              <a:solidFill>
                <a:srgbClr val="1173B0"/>
              </a:solidFill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6608554" y="4372147"/>
            <a:ext cx="208823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 smtClean="0">
                <a:solidFill>
                  <a:srgbClr val="1173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微课包装</a:t>
            </a:r>
            <a:endParaRPr lang="zh-CN" sz="1600" b="1" dirty="0">
              <a:solidFill>
                <a:srgbClr val="1173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554496" y="3583582"/>
            <a:ext cx="2305947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dirty="0">
                <a:solidFill>
                  <a:srgbClr val="054487"/>
                </a:solidFill>
              </a:rPr>
              <a:t>微课网名师精品制作课程</a:t>
            </a:r>
            <a:endParaRPr lang="zh-CN" sz="1400" dirty="0">
              <a:solidFill>
                <a:srgbClr val="054487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1566444" y="3278813"/>
            <a:ext cx="208823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0544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校园精品课程</a:t>
            </a:r>
            <a:endParaRPr lang="zh-CN" sz="1600" b="1" dirty="0">
              <a:solidFill>
                <a:srgbClr val="0544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544239" y="4657973"/>
            <a:ext cx="2892268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dirty="0" smtClean="0">
                <a:solidFill>
                  <a:srgbClr val="054487"/>
                </a:solidFill>
              </a:rPr>
              <a:t>配套后台免费开通</a:t>
            </a:r>
            <a:endParaRPr lang="zh-CN" sz="1400" dirty="0">
              <a:solidFill>
                <a:srgbClr val="054487"/>
              </a:solidFill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1556187" y="4353204"/>
            <a:ext cx="208823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0544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管理后台</a:t>
            </a:r>
            <a:endParaRPr lang="zh-CN" sz="1600" b="1" dirty="0">
              <a:solidFill>
                <a:srgbClr val="0544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4331661"/>
            <a:ext cx="766380" cy="766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73" y="2247487"/>
            <a:ext cx="737299" cy="73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37" y="3320404"/>
            <a:ext cx="658712" cy="65871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35" y="4332791"/>
            <a:ext cx="755818" cy="75581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35" y="2247571"/>
            <a:ext cx="757038" cy="757038"/>
          </a:xfrm>
          <a:prstGeom prst="rect">
            <a:avLst/>
          </a:prstGeom>
        </p:spPr>
      </p:pic>
      <p:sp>
        <p:nvSpPr>
          <p:cNvPr id="37" name="文本框 25"/>
          <p:cNvSpPr/>
          <p:nvPr/>
        </p:nvSpPr>
        <p:spPr>
          <a:xfrm>
            <a:off x="2590800" y="1854200"/>
            <a:ext cx="237236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0544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微课工具培训</a:t>
            </a:r>
            <a:endParaRPr lang="zh-CN" altLang="en-US" sz="1600" b="1" dirty="0">
              <a:solidFill>
                <a:srgbClr val="0544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38" name="文本框 31"/>
          <p:cNvSpPr/>
          <p:nvPr/>
        </p:nvSpPr>
        <p:spPr>
          <a:xfrm>
            <a:off x="2581275" y="2209800"/>
            <a:ext cx="1629410" cy="288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>
              <a:lnSpc>
                <a:spcPct val="100000"/>
              </a:lnSpc>
            </a:pPr>
            <a:r>
              <a:rPr lang="zh-CN" sz="1200" dirty="0">
                <a:solidFill>
                  <a:srgbClr val="05448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上门教师录制培训</a:t>
            </a:r>
            <a:endParaRPr lang="zh-CN" sz="1200" dirty="0">
              <a:solidFill>
                <a:srgbClr val="05448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15600" name="任意多边形 461"/>
          <p:cNvSpPr/>
          <p:nvPr/>
        </p:nvSpPr>
        <p:spPr>
          <a:xfrm rot="192328">
            <a:off x="6213475" y="3432810"/>
            <a:ext cx="584835" cy="477520"/>
          </a:xfrm>
          <a:custGeom>
            <a:avLst/>
            <a:gdLst>
              <a:gd name="txL" fmla="*/ 0 w 319089"/>
              <a:gd name="txT" fmla="*/ 0 h 242888"/>
              <a:gd name="txR" fmla="*/ 319089 w 319089"/>
              <a:gd name="txB" fmla="*/ 242888 h 242888"/>
            </a:gdLst>
            <a:ahLst/>
            <a:cxnLst>
              <a:cxn ang="0">
                <a:pos x="152400" y="0"/>
              </a:cxn>
              <a:cxn ang="0">
                <a:pos x="231388" y="52357"/>
              </a:cxn>
              <a:cxn ang="0">
                <a:pos x="233816" y="64383"/>
              </a:cxn>
              <a:cxn ang="0">
                <a:pos x="266732" y="71029"/>
              </a:cxn>
              <a:cxn ang="0">
                <a:pos x="319089" y="150017"/>
              </a:cxn>
              <a:cxn ang="0">
                <a:pos x="233364" y="235742"/>
              </a:cxn>
              <a:cxn ang="0">
                <a:pos x="227637" y="234586"/>
              </a:cxn>
              <a:cxn ang="0">
                <a:pos x="227231" y="235566"/>
              </a:cxn>
              <a:cxn ang="0">
                <a:pos x="218179" y="239315"/>
              </a:cxn>
              <a:cxn ang="0">
                <a:pos x="103423" y="239315"/>
              </a:cxn>
              <a:cxn ang="0">
                <a:pos x="85725" y="242888"/>
              </a:cxn>
              <a:cxn ang="0">
                <a:pos x="0" y="157163"/>
              </a:cxn>
              <a:cxn ang="0">
                <a:pos x="52357" y="78175"/>
              </a:cxn>
              <a:cxn ang="0">
                <a:pos x="68872" y="74840"/>
              </a:cxn>
              <a:cxn ang="0">
                <a:pos x="73412" y="52357"/>
              </a:cxn>
              <a:cxn ang="0">
                <a:pos x="152400" y="0"/>
              </a:cxn>
            </a:cxnLst>
            <a:rect l="txL" t="txT" r="txR" b="txB"/>
            <a:pathLst>
              <a:path w="319089" h="242888">
                <a:moveTo>
                  <a:pt x="152400" y="0"/>
                </a:moveTo>
                <a:cubicBezTo>
                  <a:pt x="187909" y="0"/>
                  <a:pt x="218375" y="21589"/>
                  <a:pt x="231388" y="52357"/>
                </a:cubicBezTo>
                <a:lnTo>
                  <a:pt x="233816" y="64383"/>
                </a:lnTo>
                <a:lnTo>
                  <a:pt x="266732" y="71029"/>
                </a:lnTo>
                <a:cubicBezTo>
                  <a:pt x="297500" y="84042"/>
                  <a:pt x="319089" y="114508"/>
                  <a:pt x="319089" y="150017"/>
                </a:cubicBezTo>
                <a:cubicBezTo>
                  <a:pt x="319089" y="197362"/>
                  <a:pt x="280709" y="235742"/>
                  <a:pt x="233364" y="235742"/>
                </a:cubicBezTo>
                <a:lnTo>
                  <a:pt x="227637" y="234586"/>
                </a:lnTo>
                <a:lnTo>
                  <a:pt x="227231" y="235566"/>
                </a:lnTo>
                <a:cubicBezTo>
                  <a:pt x="224914" y="237882"/>
                  <a:pt x="221714" y="239315"/>
                  <a:pt x="218179" y="239315"/>
                </a:cubicBezTo>
                <a:lnTo>
                  <a:pt x="103423" y="239315"/>
                </a:lnTo>
                <a:lnTo>
                  <a:pt x="85725" y="242888"/>
                </a:lnTo>
                <a:cubicBezTo>
                  <a:pt x="38380" y="242888"/>
                  <a:pt x="0" y="204508"/>
                  <a:pt x="0" y="157163"/>
                </a:cubicBezTo>
                <a:cubicBezTo>
                  <a:pt x="0" y="121654"/>
                  <a:pt x="21589" y="91188"/>
                  <a:pt x="52357" y="78175"/>
                </a:cubicBezTo>
                <a:lnTo>
                  <a:pt x="68872" y="74840"/>
                </a:lnTo>
                <a:lnTo>
                  <a:pt x="73412" y="52357"/>
                </a:lnTo>
                <a:cubicBezTo>
                  <a:pt x="86425" y="21589"/>
                  <a:pt x="116891" y="0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anchor="ctr"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07"/>
          <p:cNvGrpSpPr/>
          <p:nvPr/>
        </p:nvGrpSpPr>
        <p:grpSpPr>
          <a:xfrm rot="18467485">
            <a:off x="10997248" y="469265"/>
            <a:ext cx="312737" cy="312738"/>
            <a:chOff x="0" y="0"/>
            <a:chExt cx="552447" cy="552447"/>
          </a:xfrm>
        </p:grpSpPr>
        <p:sp>
          <p:nvSpPr>
            <p:cNvPr id="3" name="Oval 5"/>
            <p:cNvSpPr/>
            <p:nvPr/>
          </p:nvSpPr>
          <p:spPr>
            <a:xfrm>
              <a:off x="0" y="0"/>
              <a:ext cx="552447" cy="552447"/>
            </a:xfrm>
            <a:prstGeom prst="ellipse">
              <a:avLst/>
            </a:prstGeom>
            <a:solidFill>
              <a:srgbClr val="FAB419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58073" y="93803"/>
              <a:ext cx="446750" cy="371372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206" name="文本框 2"/>
          <p:cNvSpPr/>
          <p:nvPr/>
        </p:nvSpPr>
        <p:spPr>
          <a:xfrm>
            <a:off x="485775" y="390525"/>
            <a:ext cx="2489200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版本选择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07" name="文本框 3"/>
          <p:cNvSpPr/>
          <p:nvPr/>
        </p:nvSpPr>
        <p:spPr>
          <a:xfrm>
            <a:off x="628650" y="965200"/>
            <a:ext cx="164846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选择我们的方式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graphicFrame>
        <p:nvGraphicFramePr>
          <p:cNvPr id="12350" name="表格 12349"/>
          <p:cNvGraphicFramePr/>
          <p:nvPr/>
        </p:nvGraphicFramePr>
        <p:xfrm>
          <a:off x="1081405" y="1395095"/>
          <a:ext cx="9852660" cy="492633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285240"/>
                <a:gridCol w="3505200"/>
                <a:gridCol w="1548765"/>
                <a:gridCol w="1437640"/>
                <a:gridCol w="1352550"/>
                <a:gridCol w="723265"/>
              </a:tblGrid>
              <a:tr h="509905">
                <a:tc>
                  <a:txBody>
                    <a:bodyPr wrap="square"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功能</a:t>
                      </a:r>
                      <a:endParaRPr lang="zh-CN" sz="1400" dirty="0"/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内容</a:t>
                      </a:r>
                      <a:endParaRPr lang="zh-CN" sz="1400" dirty="0"/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基础版</a:t>
                      </a:r>
                      <a:endParaRPr lang="zh-CN" sz="1400" dirty="0"/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全课版</a:t>
                      </a:r>
                      <a:endParaRPr lang="zh-CN" sz="1400" dirty="0"/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本地版</a:t>
                      </a:r>
                      <a:endParaRPr lang="zh-CN" sz="1400" dirty="0"/>
                    </a:p>
                  </a:txBody>
                  <a:tcPr vert="horz" anchor="ctr"/>
                </a:tc>
                <a:tc>
                  <a:txBody>
                    <a:bodyPr wrap="square"/>
                    <a:p>
                      <a:pPr marL="0" lvl="0" indent="0" algn="ctr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sz="1400" dirty="0"/>
                        <a:t>政府版</a:t>
                      </a:r>
                      <a:endParaRPr lang="zh-CN" sz="1400" dirty="0"/>
                    </a:p>
                  </a:txBody>
                  <a:tcPr vert="horz" anchor="ctr"/>
                </a:tc>
              </a:tr>
              <a:tr h="321310"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教师微课传课系统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无限量存储空间，视频云服务处理方案（加密保护产权）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25400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教师空间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教师个人空间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283845"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互动性班群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即时通讯解决班级交流与沟通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27432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effectLst/>
                        </a:rPr>
                        <a:t>教师录课工具培训</a:t>
                      </a:r>
                      <a:endParaRPr lang="zh-CN" altLang="en-US" sz="1000" u="none">
                        <a:effectLst/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上门教师录课培训 </a:t>
                      </a: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课时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310515"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校园微课主平台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展示校园，教师课程，校园名师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 wrap="square"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30480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精品校园课程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微课网名师精品制作课程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初中高中 每学科 </a:t>
                      </a:r>
                      <a:r>
                        <a:rPr lang="en-US" altLang="zh-CN" sz="1000" u="none"/>
                        <a:t>60</a:t>
                      </a:r>
                      <a:r>
                        <a:rPr lang="zh-CN" altLang="en-US" sz="1000" u="none"/>
                        <a:t>节基础知识点课程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微课网全套精品课程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微课网全套精品课程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30480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本地微课存储服务器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戴尔</a:t>
                      </a: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机架式服务器 </a:t>
                      </a: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10TB</a:t>
                      </a: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（建议本地存储）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</a:tr>
              <a:tr h="32893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服务器操作系统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linux 6.0  </a:t>
                      </a: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支持</a:t>
                      </a: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2</a:t>
                      </a: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颗</a:t>
                      </a: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CPU </a:t>
                      </a:r>
                      <a:endParaRPr lang="en-US" altLang="zh-CN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291465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数据库系统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mysql</a:t>
                      </a:r>
                      <a:endParaRPr lang="en-US" altLang="zh-CN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√</a:t>
                      </a:r>
                      <a:endParaRPr lang="en-US" altLang="zh-CN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32893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管理后台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>
                          <a:highlight>
                            <a:srgbClr val="FFFFFF"/>
                          </a:highlight>
                        </a:rPr>
                        <a:t>后台管理功能</a:t>
                      </a:r>
                      <a:endParaRPr lang="zh-CN" altLang="en-US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>
                          <a:highlight>
                            <a:srgbClr val="FFFFFF"/>
                          </a:highlight>
                        </a:rPr>
                        <a:t>√</a:t>
                      </a:r>
                      <a:endParaRPr lang="en-US" altLang="zh-CN" sz="1000" u="none">
                        <a:highlight>
                          <a:srgbClr val="FFFFFF"/>
                        </a:highlight>
                      </a:endParaRPr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政府版后台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</a:tr>
              <a:tr h="25400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微课片头片尾包装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校园统一片头片尾，打造名师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>
                          <a:highlight>
                            <a:srgbClr val="FFFFFF"/>
                          </a:highlight>
                          <a:sym typeface="+mn-ea"/>
                        </a:rPr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000" u="none"/>
                        <a:t>√</a:t>
                      </a:r>
                      <a:endParaRPr lang="en-US" altLang="zh-CN" sz="1000" u="none"/>
                    </a:p>
                  </a:txBody>
                  <a:tcPr marL="0" marR="0" marT="0" marB="0" vert="horz" anchor="ctr"/>
                </a:tc>
              </a:tr>
              <a:tr h="25400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微课宝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教师录课工具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可选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</a:tr>
              <a:tr h="254635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校园直播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校园自己的直播平台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赠送</a:t>
                      </a:r>
                      <a:r>
                        <a:rPr lang="en-US" altLang="zh-CN" sz="1000" u="none"/>
                        <a:t>200</a:t>
                      </a:r>
                      <a:r>
                        <a:rPr lang="zh-CN" altLang="en-US" sz="1000" u="none"/>
                        <a:t>分钟直播时间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赠送</a:t>
                      </a:r>
                      <a:r>
                        <a:rPr lang="en-US" altLang="zh-CN" sz="1000" u="none"/>
                        <a:t>10000</a:t>
                      </a:r>
                      <a:r>
                        <a:rPr lang="zh-CN" altLang="en-US" sz="1000" u="none"/>
                        <a:t>分钟直播时间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一年</a:t>
                      </a:r>
                      <a:r>
                        <a:rPr lang="en-US" altLang="zh-CN" sz="1000" u="none"/>
                        <a:t>10</a:t>
                      </a:r>
                      <a:r>
                        <a:rPr lang="zh-CN" altLang="en-US" sz="1000" u="none"/>
                        <a:t>万分钟，三年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endParaRPr lang="zh-CN" altLang="en-US" sz="1000" u="none"/>
                    </a:p>
                  </a:txBody>
                  <a:tcPr marL="0" marR="0" marT="0" marB="0" vert="horz" anchor="ctr"/>
                </a:tc>
              </a:tr>
              <a:tr h="394970"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zh-CN" altLang="en-US" sz="1000" u="none"/>
                        <a:t>开通方式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年付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年付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一次性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000" u="none"/>
                        <a:t>年付</a:t>
                      </a:r>
                      <a:endParaRPr lang="zh-CN" altLang="en-US" sz="1000" u="none"/>
                    </a:p>
                  </a:txBody>
                  <a:tcPr marL="0" marR="0" marT="0" marB="0" vert="horz" anchor="ctr"/>
                </a:tc>
              </a:tr>
            </a:tbl>
          </a:graphicData>
        </a:graphic>
      </p:graphicFrame>
      <p:sp>
        <p:nvSpPr>
          <p:cNvPr id="12389" name="文本框 9"/>
          <p:cNvSpPr/>
          <p:nvPr/>
        </p:nvSpPr>
        <p:spPr>
          <a:xfrm>
            <a:off x="7748905" y="514033"/>
            <a:ext cx="1214438" cy="369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8DD7ED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表格解释</a:t>
            </a:r>
            <a:endParaRPr lang="zh-CN" altLang="en-US" b="1" dirty="0">
              <a:solidFill>
                <a:srgbClr val="8DD7ED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grpSp>
        <p:nvGrpSpPr>
          <p:cNvPr id="12390" name="组合 10"/>
          <p:cNvGrpSpPr/>
          <p:nvPr/>
        </p:nvGrpSpPr>
        <p:grpSpPr>
          <a:xfrm rot="2804285">
            <a:off x="7556818" y="571183"/>
            <a:ext cx="225425" cy="225425"/>
            <a:chOff x="0" y="0"/>
            <a:chExt cx="671513" cy="673100"/>
          </a:xfrm>
        </p:grpSpPr>
        <p:sp>
          <p:nvSpPr>
            <p:cNvPr id="12391" name="Oval 5"/>
            <p:cNvSpPr/>
            <p:nvPr/>
          </p:nvSpPr>
          <p:spPr>
            <a:xfrm>
              <a:off x="0" y="0"/>
              <a:ext cx="671513" cy="673100"/>
            </a:xfrm>
            <a:prstGeom prst="ellipse">
              <a:avLst/>
            </a:prstGeom>
            <a:solidFill>
              <a:srgbClr val="43BBE2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92" name="Freeform 6"/>
            <p:cNvSpPr/>
            <p:nvPr/>
          </p:nvSpPr>
          <p:spPr>
            <a:xfrm>
              <a:off x="73025" y="121326"/>
              <a:ext cx="525462" cy="436800"/>
            </a:xfrm>
            <a:custGeom>
              <a:avLst/>
              <a:gdLst>
                <a:gd name="txL" fmla="*/ 0 w 101"/>
                <a:gd name="txT" fmla="*/ 0 h 84"/>
                <a:gd name="txR" fmla="*/ 101 w 101"/>
                <a:gd name="txB" fmla="*/ 84 h 84"/>
              </a:gdLst>
              <a:ahLst/>
              <a:cxnLst>
                <a:cxn ang="0">
                  <a:pos x="69" y="51"/>
                </a:cxn>
                <a:cxn ang="0">
                  <a:pos x="9" y="51"/>
                </a:cxn>
                <a:cxn ang="0">
                  <a:pos x="0" y="42"/>
                </a:cxn>
                <a:cxn ang="0">
                  <a:pos x="9" y="33"/>
                </a:cxn>
                <a:cxn ang="0">
                  <a:pos x="69" y="33"/>
                </a:cxn>
                <a:cxn ang="0">
                  <a:pos x="52" y="16"/>
                </a:cxn>
                <a:cxn ang="0">
                  <a:pos x="52" y="4"/>
                </a:cxn>
                <a:cxn ang="0">
                  <a:pos x="65" y="4"/>
                </a:cxn>
                <a:cxn ang="0">
                  <a:pos x="97" y="36"/>
                </a:cxn>
                <a:cxn ang="0">
                  <a:pos x="97" y="49"/>
                </a:cxn>
                <a:cxn ang="0">
                  <a:pos x="65" y="80"/>
                </a:cxn>
                <a:cxn ang="0">
                  <a:pos x="53" y="80"/>
                </a:cxn>
                <a:cxn ang="0">
                  <a:pos x="53" y="68"/>
                </a:cxn>
                <a:cxn ang="0">
                  <a:pos x="69" y="51"/>
                </a:cxn>
              </a:cxnLst>
              <a:rect l="txL" t="txT" r="txR" b="tx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 vert="horz" wrap="square" anchor="t"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393" name="文本框 14"/>
          <p:cNvSpPr/>
          <p:nvPr/>
        </p:nvSpPr>
        <p:spPr>
          <a:xfrm>
            <a:off x="7748905" y="753745"/>
            <a:ext cx="2232025" cy="320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具体内容详询市场人员</a:t>
            </a:r>
            <a:endParaRPr lang="zh-CN" sz="1000" dirty="0">
              <a:solidFill>
                <a:schemeClr val="tx1">
                  <a:lumMod val="75000"/>
                  <a:lumOff val="25000"/>
                </a:schemeClr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8" name="圆角矩形 14"/>
          <p:cNvSpPr/>
          <p:nvPr/>
        </p:nvSpPr>
        <p:spPr>
          <a:xfrm>
            <a:off x="11710988" y="19050"/>
            <a:ext cx="385762" cy="385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206" name="文本框 2"/>
          <p:cNvSpPr/>
          <p:nvPr/>
        </p:nvSpPr>
        <p:spPr>
          <a:xfrm>
            <a:off x="3961130" y="579755"/>
            <a:ext cx="4269105" cy="617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3200" b="1" dirty="0">
                <a:solidFill>
                  <a:srgbClr val="559EC9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他们选择了我们</a:t>
            </a:r>
            <a:endParaRPr lang="zh-CN" altLang="en-US" sz="3200" b="1" dirty="0">
              <a:solidFill>
                <a:srgbClr val="559EC9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6207" name="文本框 3"/>
          <p:cNvSpPr/>
          <p:nvPr/>
        </p:nvSpPr>
        <p:spPr>
          <a:xfrm>
            <a:off x="8313420" y="913765"/>
            <a:ext cx="1648460" cy="354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1600" b="1" dirty="0">
                <a:solidFill>
                  <a:srgbClr val="AED9E8"/>
                </a:solidFill>
                <a:latin typeface="方正细圆简体" pitchFamily="2" charset="-122"/>
                <a:ea typeface="方正细圆简体" pitchFamily="2" charset="-122"/>
                <a:sym typeface="方正细圆简体" pitchFamily="2" charset="-122"/>
              </a:rPr>
              <a:t>越来越多的他们</a:t>
            </a:r>
            <a:endParaRPr lang="zh-CN" altLang="en-US" sz="1600" b="1" dirty="0">
              <a:solidFill>
                <a:srgbClr val="AED9E8"/>
              </a:solidFill>
              <a:latin typeface="方正细圆简体" pitchFamily="2" charset="-122"/>
              <a:ea typeface="方正细圆简体" pitchFamily="2" charset="-122"/>
              <a:sym typeface="方正细圆简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6535" y="3858260"/>
            <a:ext cx="283527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兰溪市第八中学位于兰溪城北凯旋路111号，创建于2001年6月，设计规模为42个教学班。学校现有21个班级，在校学生1200多名，教职工70多名。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115" y="1600835"/>
            <a:ext cx="2835275" cy="1851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45" y="1600835"/>
            <a:ext cx="2781300" cy="18516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10095" y="3820160"/>
            <a:ext cx="2999105" cy="8547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始建于1958年，区级重点完全中学。在教书育人的道路上取的了骄人的成绩和多项荣誉，该校已经成为教学质量优异，办学设施先进，校风良好的天津市知名数学特色校，2001年该校被授予天津市"三A学校"。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115" y="4674870"/>
            <a:ext cx="1957070" cy="12045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05" y="4900295"/>
            <a:ext cx="2484755" cy="5581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060" y="3038475"/>
            <a:ext cx="2698750" cy="7816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460" y="5952490"/>
            <a:ext cx="1990090" cy="4991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480" y="5767705"/>
            <a:ext cx="2620010" cy="6838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945" y="3038475"/>
            <a:ext cx="2780665" cy="7423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995" y="1529080"/>
            <a:ext cx="2809240" cy="7715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995" y="5652770"/>
            <a:ext cx="2923540" cy="752475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786130" y="2674620"/>
            <a:ext cx="2577465" cy="24999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 algn="l"/>
            <a:r>
              <a:rPr lang="en-US" altLang="zh-CN" sz="20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1000+</a:t>
            </a:r>
            <a:r>
              <a:rPr lang="zh-CN" altLang="en-US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所学校</a:t>
            </a:r>
            <a:endParaRPr lang="zh-CN" altLang="en-US" b="0" u="none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正在使用云校园</a:t>
            </a:r>
            <a:endParaRPr lang="zh-CN" alt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2611</Words>
  <Application>WPS 演示</Application>
  <PresentationFormat>宽屏</PresentationFormat>
  <Paragraphs>368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方正粗活意简体</vt:lpstr>
      <vt:lpstr>方正正纤黑简体</vt:lpstr>
      <vt:lpstr>迷你简粗倩</vt:lpstr>
      <vt:lpstr>Verdana</vt:lpstr>
      <vt:lpstr>微软雅黑</vt:lpstr>
      <vt:lpstr>Calibri</vt:lpstr>
      <vt:lpstr>方正细圆简体</vt:lpstr>
      <vt:lpstr>Arial Narrow</vt:lpstr>
      <vt:lpstr>Arial Unicode MS</vt:lpstr>
      <vt:lpstr>Segoe Print</vt:lpstr>
      <vt:lpstr>黑体</vt:lpstr>
      <vt:lpstr>Office 主题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魏继斌</dc:creator>
  <cp:lastModifiedBy>Administrator</cp:lastModifiedBy>
  <cp:revision>460</cp:revision>
  <dcterms:created xsi:type="dcterms:W3CDTF">2014-09-05T00:08:00Z</dcterms:created>
  <dcterms:modified xsi:type="dcterms:W3CDTF">2017-03-31T02:11:28Z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